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9"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jpeg>
</file>

<file path=ppt/media/image6.jpg>
</file>

<file path=ppt/media/image7.jpe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1772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1733052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052083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5831242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763710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2721599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5158948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496768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62142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841036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99447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69402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71169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42658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98573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5642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3088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5586B75A-687E-405C-8A0B-8D00578BA2C3}" type="datetimeFigureOut">
              <a:rPr lang="en-US" smtClean="0"/>
              <a:pPr/>
              <a:t>3/17/2022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37196669"/>
      </p:ext>
    </p:extLst>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 id="2147483886" r:id="rId17"/>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619125"/>
            <a:ext cx="10363200" cy="1595438"/>
          </a:xfrm>
        </p:spPr>
        <p:txBody>
          <a:bodyPr/>
          <a:lstStyle/>
          <a:p>
            <a:r>
              <a:rPr lang="en-IN" dirty="0" smtClean="0"/>
              <a:t> </a:t>
            </a: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945" y="360608"/>
            <a:ext cx="11062952" cy="5975798"/>
          </a:xfrm>
          <a:prstGeom prst="rect">
            <a:avLst/>
          </a:prstGeom>
        </p:spPr>
      </p:pic>
      <p:sp>
        <p:nvSpPr>
          <p:cNvPr id="7" name="Rectangle 6"/>
          <p:cNvSpPr/>
          <p:nvPr/>
        </p:nvSpPr>
        <p:spPr>
          <a:xfrm>
            <a:off x="1068945" y="4728572"/>
            <a:ext cx="6272013" cy="1200329"/>
          </a:xfrm>
          <a:prstGeom prst="rect">
            <a:avLst/>
          </a:prstGeom>
        </p:spPr>
        <p:txBody>
          <a:bodyPr wrap="square">
            <a:spAutoFit/>
          </a:bodyPr>
          <a:lstStyle/>
          <a:p>
            <a:pPr algn="ctr"/>
            <a:r>
              <a:rPr lang="en-IN" sz="3600" b="1" dirty="0">
                <a:solidFill>
                  <a:srgbClr val="FF0000"/>
                </a:solidFill>
                <a:latin typeface="Calibri" panose="020F0502020204030204" pitchFamily="34" charset="0"/>
                <a:cs typeface="Calibri" panose="020F0502020204030204" pitchFamily="34" charset="0"/>
              </a:rPr>
              <a:t>Project Report :</a:t>
            </a:r>
          </a:p>
          <a:p>
            <a:pPr algn="ctr"/>
            <a:r>
              <a:rPr lang="en-IN" sz="3600" b="1" dirty="0">
                <a:solidFill>
                  <a:srgbClr val="C00000"/>
                </a:solidFill>
                <a:latin typeface="Calibri" panose="020F0502020204030204" pitchFamily="34" charset="0"/>
                <a:cs typeface="Calibri" panose="020F0502020204030204" pitchFamily="34" charset="0"/>
              </a:rPr>
              <a:t>House Price Prediction</a:t>
            </a:r>
          </a:p>
        </p:txBody>
      </p:sp>
      <p:sp>
        <p:nvSpPr>
          <p:cNvPr id="8" name="Rectangle 7"/>
          <p:cNvSpPr/>
          <p:nvPr/>
        </p:nvSpPr>
        <p:spPr>
          <a:xfrm>
            <a:off x="8213293" y="5642953"/>
            <a:ext cx="3186258" cy="584775"/>
          </a:xfrm>
          <a:prstGeom prst="rect">
            <a:avLst/>
          </a:prstGeom>
        </p:spPr>
        <p:txBody>
          <a:bodyPr wrap="none">
            <a:spAutoFit/>
          </a:bodyPr>
          <a:lstStyle/>
          <a:p>
            <a:pPr algn="ctr"/>
            <a:r>
              <a:rPr lang="en-IN" sz="3200" b="1" dirty="0" smtClean="0">
                <a:solidFill>
                  <a:srgbClr val="002060"/>
                </a:solidFill>
                <a:latin typeface="Calibri" panose="020F0502020204030204" pitchFamily="34" charset="0"/>
                <a:cs typeface="Calibri" panose="020F0502020204030204" pitchFamily="34" charset="0"/>
              </a:rPr>
              <a:t>By: </a:t>
            </a:r>
            <a:r>
              <a:rPr lang="en-IN" sz="3200" b="1" dirty="0">
                <a:solidFill>
                  <a:srgbClr val="002060"/>
                </a:solidFill>
                <a:latin typeface="Calibri" panose="020F0502020204030204" pitchFamily="34" charset="0"/>
                <a:cs typeface="Calibri" panose="020F0502020204030204" pitchFamily="34" charset="0"/>
              </a:rPr>
              <a:t>Deepak </a:t>
            </a:r>
            <a:r>
              <a:rPr lang="en-IN" sz="3200" b="1" dirty="0" err="1">
                <a:solidFill>
                  <a:srgbClr val="002060"/>
                </a:solidFill>
                <a:latin typeface="Calibri" panose="020F0502020204030204" pitchFamily="34" charset="0"/>
                <a:cs typeface="Calibri" panose="020F0502020204030204" pitchFamily="34" charset="0"/>
              </a:rPr>
              <a:t>singh</a:t>
            </a:r>
            <a:r>
              <a:rPr lang="en-IN" sz="3200" b="1" dirty="0">
                <a:solidFill>
                  <a:srgbClr val="002060"/>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3633479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8"/>
            <a:ext cx="10364451" cy="746644"/>
          </a:xfrm>
        </p:spPr>
        <p:txBody>
          <a:bodyPr>
            <a:normAutofit/>
          </a:bodyPr>
          <a:lstStyle/>
          <a:p>
            <a:r>
              <a:rPr lang="en-US" dirty="0" smtClean="0">
                <a:solidFill>
                  <a:schemeClr val="tx2"/>
                </a:solidFill>
                <a:latin typeface="Calibri" panose="020F0502020204030204" pitchFamily="34" charset="0"/>
                <a:cs typeface="Calibri" panose="020F0502020204030204" pitchFamily="34" charset="0"/>
              </a:rPr>
              <a:t>Analysis</a:t>
            </a:r>
            <a:endParaRPr lang="en-IN" sz="1300" cap="none" dirty="0">
              <a:solidFill>
                <a:schemeClr val="tx2"/>
              </a:solidFill>
              <a:latin typeface="Calibri" panose="020F0502020204030204" pitchFamily="34" charset="0"/>
              <a:ea typeface="+mn-ea"/>
              <a:cs typeface="Calibri" panose="020F0502020204030204" pitchFamily="34" charset="0"/>
            </a:endParaRPr>
          </a:p>
        </p:txBody>
      </p:sp>
      <p:sp>
        <p:nvSpPr>
          <p:cNvPr id="3" name="Text Placeholder 2"/>
          <p:cNvSpPr>
            <a:spLocks noGrp="1"/>
          </p:cNvSpPr>
          <p:nvPr>
            <p:ph type="body" idx="1"/>
          </p:nvPr>
        </p:nvSpPr>
        <p:spPr>
          <a:xfrm>
            <a:off x="1106249" y="1434727"/>
            <a:ext cx="4873474" cy="679994"/>
          </a:xfrm>
        </p:spPr>
        <p:txBody>
          <a:bodyPr/>
          <a:lstStyle/>
          <a:p>
            <a:r>
              <a:rPr lang="en-IN" sz="2000" cap="none" dirty="0" err="1" smtClean="0">
                <a:solidFill>
                  <a:schemeClr val="tx2"/>
                </a:solidFill>
                <a:latin typeface="Calibri" panose="020F0502020204030204" pitchFamily="34" charset="0"/>
                <a:cs typeface="Calibri" panose="020F0502020204030204" pitchFamily="34" charset="0"/>
              </a:rPr>
              <a:t>SalesType</a:t>
            </a:r>
            <a:r>
              <a:rPr lang="en-IN" sz="2000" cap="none" dirty="0" smtClean="0">
                <a:solidFill>
                  <a:schemeClr val="tx2"/>
                </a:solidFill>
                <a:latin typeface="Calibri" panose="020F0502020204030204" pitchFamily="34" charset="0"/>
                <a:cs typeface="Calibri" panose="020F0502020204030204" pitchFamily="34" charset="0"/>
              </a:rPr>
              <a:t> </a:t>
            </a:r>
            <a:r>
              <a:rPr lang="en-IN" sz="2000" cap="none" dirty="0">
                <a:solidFill>
                  <a:schemeClr val="tx2"/>
                </a:solidFill>
                <a:latin typeface="Calibri" panose="020F0502020204030204" pitchFamily="34" charset="0"/>
                <a:cs typeface="Calibri" panose="020F0502020204030204" pitchFamily="34" charset="0"/>
              </a:rPr>
              <a:t>and </a:t>
            </a:r>
            <a:r>
              <a:rPr lang="en-IN" sz="2000" cap="none" dirty="0" err="1" smtClean="0">
                <a:solidFill>
                  <a:schemeClr val="tx2"/>
                </a:solidFill>
                <a:latin typeface="Calibri" panose="020F0502020204030204" pitchFamily="34" charset="0"/>
                <a:cs typeface="Calibri" panose="020F0502020204030204" pitchFamily="34" charset="0"/>
              </a:rPr>
              <a:t>SalesPrice</a:t>
            </a:r>
            <a:endParaRPr lang="en-IN" sz="2000" cap="none" dirty="0">
              <a:solidFill>
                <a:schemeClr val="tx2"/>
              </a:solidFill>
              <a:latin typeface="Calibri" panose="020F0502020204030204" pitchFamily="34" charset="0"/>
              <a:cs typeface="Calibri" panose="020F0502020204030204" pitchFamily="34" charset="0"/>
            </a:endParaRPr>
          </a:p>
        </p:txBody>
      </p:sp>
      <p:pic>
        <p:nvPicPr>
          <p:cNvPr id="7" name="Content Placeholder 6"/>
          <p:cNvPicPr>
            <a:picLocks noGrp="1" noChangeAspect="1"/>
          </p:cNvPicPr>
          <p:nvPr>
            <p:ph sz="quarter" idx="13"/>
          </p:nvPr>
        </p:nvPicPr>
        <p:blipFill>
          <a:blip r:embed="rId2"/>
          <a:stretch>
            <a:fillRect/>
          </a:stretch>
        </p:blipFill>
        <p:spPr>
          <a:xfrm>
            <a:off x="990600" y="2304038"/>
            <a:ext cx="5105400" cy="3487161"/>
          </a:xfrm>
          <a:prstGeom prst="rect">
            <a:avLst/>
          </a:prstGeom>
        </p:spPr>
      </p:pic>
      <p:sp>
        <p:nvSpPr>
          <p:cNvPr id="5" name="Text Placeholder 4"/>
          <p:cNvSpPr>
            <a:spLocks noGrp="1"/>
          </p:cNvSpPr>
          <p:nvPr>
            <p:ph type="body" sz="quarter" idx="3"/>
          </p:nvPr>
        </p:nvSpPr>
        <p:spPr>
          <a:xfrm>
            <a:off x="6252355" y="1432141"/>
            <a:ext cx="4881804" cy="679994"/>
          </a:xfrm>
        </p:spPr>
        <p:txBody>
          <a:bodyPr/>
          <a:lstStyle/>
          <a:p>
            <a:r>
              <a:rPr lang="en-IN" sz="1800" cap="none" dirty="0" err="1" smtClean="0">
                <a:solidFill>
                  <a:schemeClr val="tx2"/>
                </a:solidFill>
                <a:latin typeface="Calibri" panose="020F0502020204030204" pitchFamily="34" charset="0"/>
                <a:cs typeface="Calibri" panose="020F0502020204030204" pitchFamily="34" charset="0"/>
              </a:rPr>
              <a:t>SalesCondition</a:t>
            </a:r>
            <a:r>
              <a:rPr lang="en-IN" sz="1800" cap="none" dirty="0" smtClean="0">
                <a:solidFill>
                  <a:schemeClr val="tx2"/>
                </a:solidFill>
                <a:latin typeface="Calibri" panose="020F0502020204030204" pitchFamily="34" charset="0"/>
                <a:cs typeface="Calibri" panose="020F0502020204030204" pitchFamily="34" charset="0"/>
              </a:rPr>
              <a:t> based on </a:t>
            </a:r>
            <a:r>
              <a:rPr lang="en-IN" sz="1800" cap="none" dirty="0" err="1" smtClean="0">
                <a:solidFill>
                  <a:schemeClr val="tx2"/>
                </a:solidFill>
                <a:latin typeface="Calibri" panose="020F0502020204030204" pitchFamily="34" charset="0"/>
                <a:cs typeface="Calibri" panose="020F0502020204030204" pitchFamily="34" charset="0"/>
              </a:rPr>
              <a:t>GarageArea</a:t>
            </a:r>
            <a:r>
              <a:rPr lang="en-IN" sz="1800" cap="none" dirty="0" smtClean="0">
                <a:solidFill>
                  <a:schemeClr val="tx2"/>
                </a:solidFill>
                <a:latin typeface="Calibri" panose="020F0502020204030204" pitchFamily="34" charset="0"/>
                <a:cs typeface="Calibri" panose="020F0502020204030204" pitchFamily="34" charset="0"/>
              </a:rPr>
              <a:t> </a:t>
            </a:r>
            <a:r>
              <a:rPr lang="en-IN" sz="1800" cap="none" dirty="0">
                <a:solidFill>
                  <a:schemeClr val="tx2"/>
                </a:solidFill>
                <a:latin typeface="Calibri" panose="020F0502020204030204" pitchFamily="34" charset="0"/>
                <a:cs typeface="Calibri" panose="020F0502020204030204" pitchFamily="34" charset="0"/>
              </a:rPr>
              <a:t>&amp; sales type </a:t>
            </a:r>
          </a:p>
        </p:txBody>
      </p:sp>
      <p:sp>
        <p:nvSpPr>
          <p:cNvPr id="6" name="Content Placeholder 5"/>
          <p:cNvSpPr>
            <a:spLocks noGrp="1"/>
          </p:cNvSpPr>
          <p:nvPr>
            <p:ph sz="quarter" idx="14"/>
          </p:nvPr>
        </p:nvSpPr>
        <p:spPr>
          <a:xfrm>
            <a:off x="6172825" y="2304038"/>
            <a:ext cx="5105401" cy="3487161"/>
          </a:xfrm>
        </p:spPr>
        <p:txBody>
          <a:bodyPr/>
          <a:lstStyle/>
          <a:p>
            <a:pPr marL="0" indent="0">
              <a:buNone/>
            </a:pPr>
            <a:r>
              <a:rPr lang="en-IN" dirty="0" smtClean="0"/>
              <a:t> </a:t>
            </a:r>
            <a:endParaRPr lang="en-IN" dirty="0"/>
          </a:p>
        </p:txBody>
      </p:sp>
      <p:pic>
        <p:nvPicPr>
          <p:cNvPr id="8" name="Picture 7"/>
          <p:cNvPicPr>
            <a:picLocks noChangeAspect="1"/>
          </p:cNvPicPr>
          <p:nvPr/>
        </p:nvPicPr>
        <p:blipFill>
          <a:blip r:embed="rId3"/>
          <a:stretch>
            <a:fillRect/>
          </a:stretch>
        </p:blipFill>
        <p:spPr>
          <a:xfrm>
            <a:off x="6252356" y="2304038"/>
            <a:ext cx="4881804" cy="3487161"/>
          </a:xfrm>
          <a:prstGeom prst="rect">
            <a:avLst/>
          </a:prstGeom>
        </p:spPr>
      </p:pic>
    </p:spTree>
    <p:extLst>
      <p:ext uri="{BB962C8B-B14F-4D97-AF65-F5344CB8AC3E}">
        <p14:creationId xmlns:p14="http://schemas.microsoft.com/office/powerpoint/2010/main" val="5708132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7"/>
            <a:ext cx="10364451" cy="1094373"/>
          </a:xfrm>
        </p:spPr>
        <p:txBody>
          <a:bodyPr>
            <a:normAutofit/>
          </a:bodyPr>
          <a:lstStyle/>
          <a:p>
            <a:r>
              <a:rPr lang="en-US" sz="2000" cap="none" dirty="0">
                <a:solidFill>
                  <a:schemeClr val="tx2"/>
                </a:solidFill>
                <a:latin typeface="Calibri" panose="020F0502020204030204" pitchFamily="34" charset="0"/>
                <a:ea typeface="+mn-ea"/>
                <a:cs typeface="Calibri" panose="020F0502020204030204" pitchFamily="34" charset="0"/>
              </a:rPr>
              <a:t>Relationship between the target </a:t>
            </a:r>
            <a:r>
              <a:rPr lang="en-US" sz="2000" cap="none" dirty="0" smtClean="0">
                <a:solidFill>
                  <a:schemeClr val="tx2"/>
                </a:solidFill>
                <a:latin typeface="Calibri" panose="020F0502020204030204" pitchFamily="34" charset="0"/>
                <a:ea typeface="+mn-ea"/>
                <a:cs typeface="Calibri" panose="020F0502020204030204" pitchFamily="34" charset="0"/>
              </a:rPr>
              <a:t>variable </a:t>
            </a:r>
            <a:r>
              <a:rPr lang="en-US" sz="2000" cap="none" dirty="0">
                <a:solidFill>
                  <a:schemeClr val="tx2"/>
                </a:solidFill>
                <a:latin typeface="Calibri" panose="020F0502020204030204" pitchFamily="34" charset="0"/>
                <a:ea typeface="+mn-ea"/>
                <a:cs typeface="Calibri" panose="020F0502020204030204" pitchFamily="34" charset="0"/>
              </a:rPr>
              <a:t>and the variables that are positively correlated with it</a:t>
            </a:r>
            <a:r>
              <a:rPr lang="en-US" sz="2000" cap="none" dirty="0" smtClean="0">
                <a:solidFill>
                  <a:schemeClr val="tx2"/>
                </a:solidFill>
                <a:latin typeface="Calibri" panose="020F0502020204030204" pitchFamily="34" charset="0"/>
                <a:ea typeface="+mn-ea"/>
                <a:cs typeface="Calibri" panose="020F0502020204030204" pitchFamily="34" charset="0"/>
              </a:rPr>
              <a:t>.</a:t>
            </a:r>
            <a:br>
              <a:rPr lang="en-US" sz="2000" cap="none" dirty="0" smtClean="0">
                <a:solidFill>
                  <a:schemeClr val="tx2"/>
                </a:solidFill>
                <a:latin typeface="Calibri" panose="020F0502020204030204" pitchFamily="34" charset="0"/>
                <a:ea typeface="+mn-ea"/>
                <a:cs typeface="Calibri" panose="020F0502020204030204" pitchFamily="34" charset="0"/>
              </a:rPr>
            </a:br>
            <a:r>
              <a:rPr lang="en-US" sz="2000" cap="none" dirty="0" smtClean="0">
                <a:solidFill>
                  <a:schemeClr val="tx2"/>
                </a:solidFill>
                <a:latin typeface="Calibri" panose="020F0502020204030204" pitchFamily="34" charset="0"/>
                <a:ea typeface="+mn-ea"/>
                <a:cs typeface="Calibri" panose="020F0502020204030204" pitchFamily="34" charset="0"/>
              </a:rPr>
              <a:t/>
            </a:r>
            <a:br>
              <a:rPr lang="en-US" sz="2000" cap="none" dirty="0" smtClean="0">
                <a:solidFill>
                  <a:schemeClr val="tx2"/>
                </a:solidFill>
                <a:latin typeface="Calibri" panose="020F0502020204030204" pitchFamily="34" charset="0"/>
                <a:ea typeface="+mn-ea"/>
                <a:cs typeface="Calibri" panose="020F0502020204030204" pitchFamily="34" charset="0"/>
              </a:rPr>
            </a:br>
            <a:r>
              <a:rPr lang="en-IN" sz="1400" cap="none" dirty="0">
                <a:solidFill>
                  <a:schemeClr val="tx2"/>
                </a:solidFill>
                <a:latin typeface="Calibri" panose="020F0502020204030204" pitchFamily="34" charset="0"/>
                <a:cs typeface="Calibri" panose="020F0502020204030204" pitchFamily="34" charset="0"/>
              </a:rPr>
              <a:t>I have used different plot for each pair of categorical features that shows the relation with the median sale price for all the sub categories in each categorical feature.</a:t>
            </a:r>
            <a:endParaRPr lang="en-IN" sz="1400" cap="none" dirty="0">
              <a:solidFill>
                <a:schemeClr val="tx2"/>
              </a:solidFill>
              <a:latin typeface="Calibri" panose="020F0502020204030204" pitchFamily="34" charset="0"/>
              <a:ea typeface="+mn-ea"/>
              <a:cs typeface="Calibri" panose="020F0502020204030204" pitchFamily="34" charset="0"/>
            </a:endParaRPr>
          </a:p>
        </p:txBody>
      </p:sp>
      <p:pic>
        <p:nvPicPr>
          <p:cNvPr id="5" name="Content Placeholder 4"/>
          <p:cNvPicPr>
            <a:picLocks noGrp="1" noChangeAspect="1"/>
          </p:cNvPicPr>
          <p:nvPr>
            <p:ph sz="quarter" idx="13"/>
          </p:nvPr>
        </p:nvPicPr>
        <p:blipFill>
          <a:blip r:embed="rId2"/>
          <a:stretch>
            <a:fillRect/>
          </a:stretch>
        </p:blipFill>
        <p:spPr>
          <a:xfrm>
            <a:off x="914400" y="1931832"/>
            <a:ext cx="5105400" cy="3859367"/>
          </a:xfrm>
          <a:prstGeom prst="rect">
            <a:avLst/>
          </a:prstGeom>
        </p:spPr>
      </p:pic>
      <p:pic>
        <p:nvPicPr>
          <p:cNvPr id="6" name="Content Placeholder 5"/>
          <p:cNvPicPr>
            <a:picLocks noGrp="1" noChangeAspect="1"/>
          </p:cNvPicPr>
          <p:nvPr>
            <p:ph sz="quarter" idx="14"/>
          </p:nvPr>
        </p:nvPicPr>
        <p:blipFill>
          <a:blip r:embed="rId3"/>
          <a:stretch>
            <a:fillRect/>
          </a:stretch>
        </p:blipFill>
        <p:spPr>
          <a:xfrm>
            <a:off x="6172200" y="1931832"/>
            <a:ext cx="5105400" cy="3859367"/>
          </a:xfrm>
          <a:prstGeom prst="rect">
            <a:avLst/>
          </a:prstGeom>
        </p:spPr>
      </p:pic>
    </p:spTree>
    <p:extLst>
      <p:ext uri="{BB962C8B-B14F-4D97-AF65-F5344CB8AC3E}">
        <p14:creationId xmlns:p14="http://schemas.microsoft.com/office/powerpoint/2010/main" val="19040158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828563"/>
            <a:ext cx="10351752" cy="523719"/>
          </a:xfrm>
        </p:spPr>
        <p:txBody>
          <a:bodyPr>
            <a:noAutofit/>
          </a:bodyPr>
          <a:lstStyle/>
          <a:p>
            <a:r>
              <a:rPr lang="en-IN" sz="3600" dirty="0">
                <a:solidFill>
                  <a:schemeClr val="tx2"/>
                </a:solidFill>
                <a:latin typeface="Calibri" panose="020F0502020204030204" pitchFamily="34" charset="0"/>
                <a:cs typeface="Calibri" panose="020F0502020204030204" pitchFamily="34" charset="0"/>
              </a:rPr>
              <a:t>Observations</a:t>
            </a:r>
          </a:p>
        </p:txBody>
      </p:sp>
      <p:sp>
        <p:nvSpPr>
          <p:cNvPr id="3" name="Text Placeholder 2"/>
          <p:cNvSpPr>
            <a:spLocks noGrp="1"/>
          </p:cNvSpPr>
          <p:nvPr>
            <p:ph type="body" idx="1"/>
          </p:nvPr>
        </p:nvSpPr>
        <p:spPr>
          <a:xfrm>
            <a:off x="913774" y="1519707"/>
            <a:ext cx="10351752" cy="4327301"/>
          </a:xfrm>
        </p:spPr>
        <p:txBody>
          <a:bodyPr>
            <a:noAutofit/>
          </a:bodyPr>
          <a:lstStyle/>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As Linear feet of street connected to property(</a:t>
            </a:r>
            <a:r>
              <a:rPr lang="en-US" sz="1200" cap="none" dirty="0" err="1">
                <a:solidFill>
                  <a:schemeClr val="tx2"/>
                </a:solidFill>
                <a:latin typeface="Calibri" panose="020F0502020204030204" pitchFamily="34" charset="0"/>
                <a:cs typeface="Calibri" panose="020F0502020204030204" pitchFamily="34" charset="0"/>
              </a:rPr>
              <a:t>LotFrontage</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rangeing</a:t>
            </a:r>
            <a:r>
              <a:rPr lang="en-US" sz="1200" cap="none" dirty="0">
                <a:solidFill>
                  <a:schemeClr val="tx2"/>
                </a:solidFill>
                <a:latin typeface="Calibri" panose="020F0502020204030204" pitchFamily="34" charset="0"/>
                <a:cs typeface="Calibri" panose="020F0502020204030204" pitchFamily="34" charset="0"/>
              </a:rPr>
              <a:t> between 0-3 lakhs.</a:t>
            </a:r>
          </a:p>
          <a:p>
            <a:pPr marL="342900" indent="-342900" algn="l">
              <a:buFont typeface="Wingdings" panose="05000000000000000000" pitchFamily="2" charset="2"/>
              <a:buChar char="q"/>
            </a:pPr>
            <a:r>
              <a:rPr lang="en-IN" sz="1200" cap="none" dirty="0">
                <a:solidFill>
                  <a:schemeClr val="tx2"/>
                </a:solidFill>
                <a:latin typeface="Calibri" panose="020F0502020204030204" pitchFamily="34" charset="0"/>
                <a:cs typeface="Calibri" panose="020F0502020204030204" pitchFamily="34" charset="0"/>
              </a:rPr>
              <a:t>We can see that the roadways or streets seems to play an important </a:t>
            </a:r>
            <a:r>
              <a:rPr lang="en-IN" sz="1200" cap="none" dirty="0" err="1">
                <a:solidFill>
                  <a:schemeClr val="tx2"/>
                </a:solidFill>
                <a:latin typeface="Calibri" panose="020F0502020204030204" pitchFamily="34" charset="0"/>
                <a:cs typeface="Calibri" panose="020F0502020204030204" pitchFamily="34" charset="0"/>
              </a:rPr>
              <a:t>role.Houses</a:t>
            </a:r>
            <a:r>
              <a:rPr lang="en-IN" sz="1200" cap="none" dirty="0">
                <a:solidFill>
                  <a:schemeClr val="tx2"/>
                </a:solidFill>
                <a:latin typeface="Calibri" panose="020F0502020204030204" pitchFamily="34" charset="0"/>
                <a:cs typeface="Calibri" panose="020F0502020204030204" pitchFamily="34" charset="0"/>
              </a:rPr>
              <a:t> / properties that are in </a:t>
            </a:r>
            <a:r>
              <a:rPr lang="en-IN" sz="1200" cap="none" dirty="0" err="1">
                <a:solidFill>
                  <a:schemeClr val="tx2"/>
                </a:solidFill>
                <a:latin typeface="Calibri" panose="020F0502020204030204" pitchFamily="34" charset="0"/>
                <a:cs typeface="Calibri" panose="020F0502020204030204" pitchFamily="34" charset="0"/>
              </a:rPr>
              <a:t>neighborhoods</a:t>
            </a:r>
            <a:r>
              <a:rPr lang="en-IN" sz="1200" cap="none" dirty="0">
                <a:solidFill>
                  <a:schemeClr val="tx2"/>
                </a:solidFill>
                <a:latin typeface="Calibri" panose="020F0502020204030204" pitchFamily="34" charset="0"/>
                <a:cs typeface="Calibri" panose="020F0502020204030204" pitchFamily="34" charset="0"/>
              </a:rPr>
              <a:t>, condos, villa's </a:t>
            </a:r>
            <a:r>
              <a:rPr lang="en-IN" sz="1200" cap="none" dirty="0" err="1">
                <a:solidFill>
                  <a:schemeClr val="tx2"/>
                </a:solidFill>
                <a:latin typeface="Calibri" panose="020F0502020204030204" pitchFamily="34" charset="0"/>
                <a:cs typeface="Calibri" panose="020F0502020204030204" pitchFamily="34" charset="0"/>
              </a:rPr>
              <a:t>etc</a:t>
            </a:r>
            <a:r>
              <a:rPr lang="en-IN" sz="1200" cap="none" dirty="0">
                <a:solidFill>
                  <a:schemeClr val="tx2"/>
                </a:solidFill>
                <a:latin typeface="Calibri" panose="020F0502020204030204" pitchFamily="34" charset="0"/>
                <a:cs typeface="Calibri" panose="020F0502020204030204" pitchFamily="34" charset="0"/>
              </a:rPr>
              <a:t> fetch good amount of values and if it was remodelled or partially completed it seems to get even higher sale to some extent.</a:t>
            </a:r>
            <a:endParaRPr lang="en-US" sz="1200" cap="none" dirty="0">
              <a:solidFill>
                <a:schemeClr val="tx2"/>
              </a:solidFill>
              <a:latin typeface="Calibri" panose="020F0502020204030204" pitchFamily="34" charset="0"/>
              <a:cs typeface="Calibri" panose="020F0502020204030204" pitchFamily="34" charset="0"/>
            </a:endParaRP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As Lot size in square feet(</a:t>
            </a:r>
            <a:r>
              <a:rPr lang="en-US" sz="1200" cap="none" dirty="0" err="1">
                <a:solidFill>
                  <a:schemeClr val="tx2"/>
                </a:solidFill>
                <a:latin typeface="Calibri" panose="020F0502020204030204" pitchFamily="34" charset="0"/>
                <a:cs typeface="Calibri" panose="020F0502020204030204" pitchFamily="34" charset="0"/>
              </a:rPr>
              <a:t>LotArea</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p>
          <a:p>
            <a:pPr marL="342900" indent="-342900" algn="l">
              <a:buFont typeface="Wingdings" panose="05000000000000000000" pitchFamily="2" charset="2"/>
              <a:buChar char="q"/>
            </a:pPr>
            <a:r>
              <a:rPr lang="en-US" sz="1200" cap="none" dirty="0" smtClean="0">
                <a:solidFill>
                  <a:schemeClr val="tx2"/>
                </a:solidFill>
                <a:latin typeface="Calibri" panose="020F0502020204030204" pitchFamily="34" charset="0"/>
                <a:cs typeface="Calibri" panose="020F0502020204030204" pitchFamily="34" charset="0"/>
              </a:rPr>
              <a:t>Area </a:t>
            </a:r>
            <a:r>
              <a:rPr lang="en-US" sz="1200" cap="none" dirty="0">
                <a:solidFill>
                  <a:schemeClr val="tx2"/>
                </a:solidFill>
                <a:latin typeface="Calibri" panose="020F0502020204030204" pitchFamily="34" charset="0"/>
                <a:cs typeface="Calibri" panose="020F0502020204030204" pitchFamily="34" charset="0"/>
              </a:rPr>
              <a:t>in square feet(</a:t>
            </a:r>
            <a:r>
              <a:rPr lang="en-US" sz="1200" cap="none" dirty="0" err="1">
                <a:solidFill>
                  <a:schemeClr val="tx2"/>
                </a:solidFill>
                <a:latin typeface="Calibri" panose="020F0502020204030204" pitchFamily="34" charset="0"/>
                <a:cs typeface="Calibri" panose="020F0502020204030204" pitchFamily="34" charset="0"/>
              </a:rPr>
              <a:t>MasVnrArea</a:t>
            </a:r>
            <a:r>
              <a:rPr lang="en-US" sz="1200" cap="none" dirty="0">
                <a:solidFill>
                  <a:schemeClr val="tx2"/>
                </a:solidFill>
                <a:latin typeface="Calibri" panose="020F0502020204030204" pitchFamily="34" charset="0"/>
                <a:cs typeface="Calibri" panose="020F0502020204030204" pitchFamily="34" charset="0"/>
              </a:rPr>
              <a:t>) is increasing sales is decreasing and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rangeing</a:t>
            </a:r>
            <a:r>
              <a:rPr lang="en-US" sz="1200" cap="none" dirty="0">
                <a:solidFill>
                  <a:schemeClr val="tx2"/>
                </a:solidFill>
                <a:latin typeface="Calibri" panose="020F0502020204030204" pitchFamily="34" charset="0"/>
                <a:cs typeface="Calibri" panose="020F0502020204030204" pitchFamily="34" charset="0"/>
              </a:rPr>
              <a:t> between 0-4 </a:t>
            </a:r>
            <a:r>
              <a:rPr lang="en-US" sz="1200" cap="none" dirty="0" smtClean="0">
                <a:solidFill>
                  <a:schemeClr val="tx2"/>
                </a:solidFill>
                <a:latin typeface="Calibri" panose="020F0502020204030204" pitchFamily="34" charset="0"/>
                <a:cs typeface="Calibri" panose="020F0502020204030204" pitchFamily="34" charset="0"/>
              </a:rPr>
              <a:t>lakhs. </a:t>
            </a: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A d</a:t>
            </a:r>
            <a:r>
              <a:rPr lang="en-IN" sz="1200" cap="none" dirty="0" err="1">
                <a:solidFill>
                  <a:schemeClr val="tx2"/>
                </a:solidFill>
                <a:latin typeface="Calibri" panose="020F0502020204030204" pitchFamily="34" charset="0"/>
                <a:cs typeface="Calibri" panose="020F0502020204030204" pitchFamily="34" charset="0"/>
              </a:rPr>
              <a:t>ownpayment</a:t>
            </a:r>
            <a:r>
              <a:rPr lang="en-IN" sz="1200" cap="none" dirty="0">
                <a:solidFill>
                  <a:schemeClr val="tx2"/>
                </a:solidFill>
                <a:latin typeface="Calibri" panose="020F0502020204030204" pitchFamily="34" charset="0"/>
                <a:cs typeface="Calibri" panose="020F0502020204030204" pitchFamily="34" charset="0"/>
              </a:rPr>
              <a:t> is possible if the person looking forward to purchase has a steady income. Higher the </a:t>
            </a:r>
            <a:r>
              <a:rPr lang="en-IN" sz="1200" cap="none" dirty="0" err="1">
                <a:solidFill>
                  <a:schemeClr val="tx2"/>
                </a:solidFill>
                <a:latin typeface="Calibri" panose="020F0502020204030204" pitchFamily="34" charset="0"/>
                <a:cs typeface="Calibri" panose="020F0502020204030204" pitchFamily="34" charset="0"/>
              </a:rPr>
              <a:t>downpayment</a:t>
            </a:r>
            <a:r>
              <a:rPr lang="en-IN" sz="1200" cap="none" dirty="0">
                <a:solidFill>
                  <a:schemeClr val="tx2"/>
                </a:solidFill>
                <a:latin typeface="Calibri" panose="020F0502020204030204" pitchFamily="34" charset="0"/>
                <a:cs typeface="Calibri" panose="020F0502020204030204" pitchFamily="34" charset="0"/>
              </a:rPr>
              <a:t>, better the loan </a:t>
            </a:r>
            <a:r>
              <a:rPr lang="en-IN" sz="1200" cap="none" dirty="0" smtClean="0">
                <a:solidFill>
                  <a:schemeClr val="tx2"/>
                </a:solidFill>
                <a:latin typeface="Calibri" panose="020F0502020204030204" pitchFamily="34" charset="0"/>
                <a:cs typeface="Calibri" panose="020F0502020204030204" pitchFamily="34" charset="0"/>
              </a:rPr>
              <a:t>rates.</a:t>
            </a:r>
            <a:endParaRPr lang="en-US" sz="1200" cap="none" dirty="0">
              <a:solidFill>
                <a:schemeClr val="tx2"/>
              </a:solidFill>
              <a:latin typeface="Calibri" panose="020F0502020204030204" pitchFamily="34" charset="0"/>
              <a:cs typeface="Calibri" panose="020F0502020204030204" pitchFamily="34" charset="0"/>
            </a:endParaRP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Unfinished square feet of basement area(</a:t>
            </a:r>
            <a:r>
              <a:rPr lang="en-US" sz="1200" cap="none" dirty="0" err="1">
                <a:solidFill>
                  <a:schemeClr val="tx2"/>
                </a:solidFill>
                <a:latin typeface="Calibri" panose="020F0502020204030204" pitchFamily="34" charset="0"/>
                <a:cs typeface="Calibri" panose="020F0502020204030204" pitchFamily="34" charset="0"/>
              </a:rPr>
              <a:t>BsmtUnfSF</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r>
              <a:rPr lang="en-US" sz="1200" cap="none" dirty="0" smtClean="0">
                <a:solidFill>
                  <a:schemeClr val="tx2"/>
                </a:solidFill>
                <a:latin typeface="Calibri" panose="020F0502020204030204" pitchFamily="34" charset="0"/>
                <a:cs typeface="Calibri" panose="020F0502020204030204" pitchFamily="34" charset="0"/>
              </a:rPr>
              <a:t>.</a:t>
            </a:r>
            <a:endParaRPr lang="en-US" sz="1200" cap="none" dirty="0">
              <a:solidFill>
                <a:schemeClr val="tx2"/>
              </a:solidFill>
              <a:latin typeface="Calibri" panose="020F0502020204030204" pitchFamily="34" charset="0"/>
              <a:cs typeface="Calibri" panose="020F0502020204030204" pitchFamily="34" charset="0"/>
            </a:endParaRP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Total square feet of basement area(</a:t>
            </a:r>
            <a:r>
              <a:rPr lang="en-US" sz="1200" cap="none" dirty="0" err="1">
                <a:solidFill>
                  <a:schemeClr val="tx2"/>
                </a:solidFill>
                <a:latin typeface="Calibri" panose="020F0502020204030204" pitchFamily="34" charset="0"/>
                <a:cs typeface="Calibri" panose="020F0502020204030204" pitchFamily="34" charset="0"/>
              </a:rPr>
              <a:t>TotalBsmtSF</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First Floor square feet(1stFlrSF)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Above grade (ground) living area square feet(</a:t>
            </a:r>
            <a:r>
              <a:rPr lang="en-US" sz="1200" cap="none" dirty="0" err="1">
                <a:solidFill>
                  <a:schemeClr val="tx2"/>
                </a:solidFill>
                <a:latin typeface="Calibri" panose="020F0502020204030204" pitchFamily="34" charset="0"/>
                <a:cs typeface="Calibri" panose="020F0502020204030204" pitchFamily="34" charset="0"/>
              </a:rPr>
              <a:t>GrLivArea</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As Size of garage in square feet(</a:t>
            </a:r>
            <a:r>
              <a:rPr lang="en-US" sz="1200" cap="none" dirty="0" err="1">
                <a:solidFill>
                  <a:schemeClr val="tx2"/>
                </a:solidFill>
                <a:latin typeface="Calibri" panose="020F0502020204030204" pitchFamily="34" charset="0"/>
                <a:cs typeface="Calibri" panose="020F0502020204030204" pitchFamily="34" charset="0"/>
              </a:rPr>
              <a:t>GarageArea</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p>
          <a:p>
            <a:pPr marL="342900" indent="-342900" algn="l">
              <a:buFont typeface="Wingdings" panose="05000000000000000000" pitchFamily="2" charset="2"/>
              <a:buChar char="q"/>
            </a:pPr>
            <a:r>
              <a:rPr lang="en-US" sz="1200" cap="none" dirty="0">
                <a:solidFill>
                  <a:schemeClr val="tx2"/>
                </a:solidFill>
                <a:latin typeface="Calibri" panose="020F0502020204030204" pitchFamily="34" charset="0"/>
                <a:cs typeface="Calibri" panose="020F0502020204030204" pitchFamily="34" charset="0"/>
              </a:rPr>
              <a:t> Since Year garage was built(</a:t>
            </a:r>
            <a:r>
              <a:rPr lang="en-US" sz="1200" cap="none" dirty="0" err="1">
                <a:solidFill>
                  <a:schemeClr val="tx2"/>
                </a:solidFill>
                <a:latin typeface="Calibri" panose="020F0502020204030204" pitchFamily="34" charset="0"/>
                <a:cs typeface="Calibri" panose="020F0502020204030204" pitchFamily="34" charset="0"/>
              </a:rPr>
              <a:t>GarageAge</a:t>
            </a:r>
            <a:r>
              <a:rPr lang="en-US" sz="1200" cap="none" dirty="0">
                <a:solidFill>
                  <a:schemeClr val="tx2"/>
                </a:solidFill>
                <a:latin typeface="Calibri" panose="020F0502020204030204" pitchFamily="34" charset="0"/>
                <a:cs typeface="Calibri" panose="020F0502020204030204" pitchFamily="34" charset="0"/>
              </a:rPr>
              <a:t>) is </a:t>
            </a:r>
            <a:r>
              <a:rPr lang="en-US" sz="1200" cap="none" dirty="0" err="1">
                <a:solidFill>
                  <a:schemeClr val="tx2"/>
                </a:solidFill>
                <a:latin typeface="Calibri" panose="020F0502020204030204" pitchFamily="34" charset="0"/>
                <a:cs typeface="Calibri" panose="020F0502020204030204" pitchFamily="34" charset="0"/>
              </a:rPr>
              <a:t>increseing</a:t>
            </a:r>
            <a:r>
              <a:rPr lang="en-US" sz="1200" cap="none" dirty="0">
                <a:solidFill>
                  <a:schemeClr val="tx2"/>
                </a:solidFill>
                <a:latin typeface="Calibri" panose="020F0502020204030204" pitchFamily="34" charset="0"/>
                <a:cs typeface="Calibri" panose="020F0502020204030204" pitchFamily="34" charset="0"/>
              </a:rPr>
              <a:t> sales is decreasing and the </a:t>
            </a:r>
            <a:r>
              <a:rPr lang="en-US" sz="1200" cap="none" dirty="0" err="1">
                <a:solidFill>
                  <a:schemeClr val="tx2"/>
                </a:solidFill>
                <a:latin typeface="Calibri" panose="020F0502020204030204" pitchFamily="34" charset="0"/>
                <a:cs typeface="Calibri" panose="020F0502020204030204" pitchFamily="34" charset="0"/>
              </a:rPr>
              <a:t>saleprice</a:t>
            </a:r>
            <a:r>
              <a:rPr lang="en-US" sz="1200" cap="none" dirty="0">
                <a:solidFill>
                  <a:schemeClr val="tx2"/>
                </a:solidFill>
                <a:latin typeface="Calibri" panose="020F0502020204030204" pitchFamily="34" charset="0"/>
                <a:cs typeface="Calibri" panose="020F0502020204030204" pitchFamily="34" charset="0"/>
              </a:rPr>
              <a:t> is in between 0-4 lakhs.</a:t>
            </a:r>
            <a:endParaRPr lang="en-IN" sz="1200" cap="none" dirty="0">
              <a:solidFill>
                <a:schemeClr val="tx2"/>
              </a:solidFill>
              <a:latin typeface="Calibri" panose="020F0502020204030204" pitchFamily="34" charset="0"/>
              <a:cs typeface="Calibri" panose="020F0502020204030204" pitchFamily="34" charset="0"/>
            </a:endParaRPr>
          </a:p>
          <a:p>
            <a:endParaRPr lang="en-IN" sz="500" dirty="0"/>
          </a:p>
        </p:txBody>
      </p:sp>
    </p:spTree>
    <p:extLst>
      <p:ext uri="{BB962C8B-B14F-4D97-AF65-F5344CB8AC3E}">
        <p14:creationId xmlns:p14="http://schemas.microsoft.com/office/powerpoint/2010/main" val="4194374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828564"/>
            <a:ext cx="10351752" cy="1077509"/>
          </a:xfrm>
        </p:spPr>
        <p:txBody>
          <a:bodyPr>
            <a:normAutofit fontScale="90000"/>
          </a:bodyPr>
          <a:lstStyle/>
          <a:p>
            <a:r>
              <a:rPr lang="en-US" dirty="0">
                <a:solidFill>
                  <a:schemeClr val="tx2"/>
                </a:solidFill>
                <a:latin typeface="Calibri" panose="020F0502020204030204" pitchFamily="34" charset="0"/>
                <a:cs typeface="Calibri" panose="020F0502020204030204" pitchFamily="34" charset="0"/>
              </a:rPr>
              <a:t>Data cleaning </a:t>
            </a:r>
            <a:br>
              <a:rPr lang="en-US" dirty="0">
                <a:solidFill>
                  <a:schemeClr val="tx2"/>
                </a:solidFill>
                <a:latin typeface="Calibri" panose="020F0502020204030204" pitchFamily="34" charset="0"/>
                <a:cs typeface="Calibri" panose="020F0502020204030204" pitchFamily="34" charset="0"/>
              </a:rPr>
            </a:br>
            <a:endParaRPr lang="en-IN" dirty="0"/>
          </a:p>
        </p:txBody>
      </p:sp>
      <p:sp>
        <p:nvSpPr>
          <p:cNvPr id="3" name="Text Placeholder 2"/>
          <p:cNvSpPr>
            <a:spLocks noGrp="1"/>
          </p:cNvSpPr>
          <p:nvPr>
            <p:ph type="body" idx="1"/>
          </p:nvPr>
        </p:nvSpPr>
        <p:spPr>
          <a:xfrm>
            <a:off x="913774" y="1725769"/>
            <a:ext cx="10351752" cy="3299871"/>
          </a:xfrm>
        </p:spPr>
        <p:txBody>
          <a:bodyPr>
            <a:normAutofit/>
          </a:bodyPr>
          <a:lstStyle/>
          <a:p>
            <a:pPr marL="285750" indent="-285750" algn="l">
              <a:buFont typeface="Wingdings" panose="05000000000000000000" pitchFamily="2" charset="2"/>
              <a:buChar char="q"/>
            </a:pPr>
            <a:r>
              <a:rPr lang="en-IN" sz="1600" cap="none" dirty="0">
                <a:solidFill>
                  <a:schemeClr val="tx2"/>
                </a:solidFill>
                <a:latin typeface="Calibri" panose="020F0502020204030204" pitchFamily="34" charset="0"/>
                <a:cs typeface="Calibri" panose="020F0502020204030204" pitchFamily="34" charset="0"/>
              </a:rPr>
              <a:t>In my datasets I found null values, outliers and </a:t>
            </a:r>
            <a:r>
              <a:rPr lang="en-IN" sz="1600" cap="none" dirty="0" smtClean="0">
                <a:solidFill>
                  <a:schemeClr val="tx2"/>
                </a:solidFill>
                <a:latin typeface="Calibri" panose="020F0502020204030204" pitchFamily="34" charset="0"/>
                <a:cs typeface="Calibri" panose="020F0502020204030204" pitchFamily="34" charset="0"/>
              </a:rPr>
              <a:t>remove them.</a:t>
            </a:r>
            <a:endParaRPr lang="en-IN" sz="1600" cap="none" dirty="0">
              <a:solidFill>
                <a:schemeClr val="tx2"/>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q"/>
            </a:pPr>
            <a:r>
              <a:rPr lang="en-IN" sz="1600" cap="none" dirty="0">
                <a:solidFill>
                  <a:schemeClr val="tx2"/>
                </a:solidFill>
                <a:latin typeface="Calibri" panose="020F0502020204030204" pitchFamily="34" charset="0"/>
                <a:cs typeface="Calibri" panose="020F0502020204030204" pitchFamily="34" charset="0"/>
              </a:rPr>
              <a:t>I have used imputation method to replace null values. To remove outliers I have used percentile </a:t>
            </a:r>
            <a:r>
              <a:rPr lang="en-IN" sz="1600" cap="none" dirty="0" smtClean="0">
                <a:solidFill>
                  <a:schemeClr val="tx2"/>
                </a:solidFill>
                <a:latin typeface="Calibri" panose="020F0502020204030204" pitchFamily="34" charset="0"/>
                <a:cs typeface="Calibri" panose="020F0502020204030204" pitchFamily="34" charset="0"/>
              </a:rPr>
              <a:t>method, I </a:t>
            </a:r>
            <a:r>
              <a:rPr lang="en-IN" sz="1600" cap="none" dirty="0">
                <a:solidFill>
                  <a:schemeClr val="tx2"/>
                </a:solidFill>
                <a:latin typeface="Calibri" panose="020F0502020204030204" pitchFamily="34" charset="0"/>
                <a:cs typeface="Calibri" panose="020F0502020204030204" pitchFamily="34" charset="0"/>
              </a:rPr>
              <a:t>have used yeo-</a:t>
            </a:r>
            <a:r>
              <a:rPr lang="en-IN" sz="1600" cap="none" dirty="0" err="1">
                <a:solidFill>
                  <a:schemeClr val="tx2"/>
                </a:solidFill>
                <a:latin typeface="Calibri" panose="020F0502020204030204" pitchFamily="34" charset="0"/>
                <a:cs typeface="Calibri" panose="020F0502020204030204" pitchFamily="34" charset="0"/>
              </a:rPr>
              <a:t>johnson</a:t>
            </a:r>
            <a:r>
              <a:rPr lang="en-IN" sz="1600" cap="none" dirty="0">
                <a:solidFill>
                  <a:schemeClr val="tx2"/>
                </a:solidFill>
                <a:latin typeface="Calibri" panose="020F0502020204030204" pitchFamily="34" charset="0"/>
                <a:cs typeface="Calibri" panose="020F0502020204030204" pitchFamily="34" charset="0"/>
              </a:rPr>
              <a:t> method. </a:t>
            </a:r>
          </a:p>
          <a:p>
            <a:pPr marL="285750" indent="-285750" algn="l">
              <a:buFont typeface="Wingdings" panose="05000000000000000000" pitchFamily="2" charset="2"/>
              <a:buChar char="q"/>
            </a:pPr>
            <a:r>
              <a:rPr lang="en-IN" sz="1600" cap="none" dirty="0">
                <a:solidFill>
                  <a:schemeClr val="tx2"/>
                </a:solidFill>
                <a:latin typeface="Calibri" panose="020F0502020204030204" pitchFamily="34" charset="0"/>
                <a:cs typeface="Calibri" panose="020F0502020204030204" pitchFamily="34" charset="0"/>
              </a:rPr>
              <a:t>To encode the categorical columns I have use Ordinal Encoding. </a:t>
            </a:r>
          </a:p>
          <a:p>
            <a:pPr marL="285750" indent="-285750" algn="l">
              <a:buFont typeface="Wingdings" panose="05000000000000000000" pitchFamily="2" charset="2"/>
              <a:buChar char="q"/>
            </a:pPr>
            <a:r>
              <a:rPr lang="en-IN" sz="1600" cap="none" dirty="0">
                <a:solidFill>
                  <a:schemeClr val="tx2"/>
                </a:solidFill>
                <a:latin typeface="Calibri" panose="020F0502020204030204" pitchFamily="34" charset="0"/>
                <a:cs typeface="Calibri" panose="020F0502020204030204" pitchFamily="34" charset="0"/>
              </a:rPr>
              <a:t>Use of Pearson’s correlation coefficient to check the correlation between dependent and independent features. </a:t>
            </a:r>
            <a:endParaRPr lang="en-IN" sz="1600" cap="none" dirty="0" smtClean="0">
              <a:solidFill>
                <a:schemeClr val="tx2"/>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q"/>
            </a:pPr>
            <a:r>
              <a:rPr lang="en-IN" sz="1600" cap="none" dirty="0" smtClean="0">
                <a:solidFill>
                  <a:schemeClr val="tx2"/>
                </a:solidFill>
                <a:latin typeface="Calibri" panose="020F0502020204030204" pitchFamily="34" charset="0"/>
                <a:cs typeface="Calibri" panose="020F0502020204030204" pitchFamily="34" charset="0"/>
              </a:rPr>
              <a:t>Have used cross-validation for perfect model building </a:t>
            </a:r>
            <a:endParaRPr lang="en-IN" sz="1600" cap="none" dirty="0">
              <a:solidFill>
                <a:schemeClr val="tx2"/>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q"/>
            </a:pPr>
            <a:r>
              <a:rPr lang="en-IN" sz="1600" cap="none" dirty="0">
                <a:solidFill>
                  <a:schemeClr val="tx2"/>
                </a:solidFill>
                <a:latin typeface="Calibri" panose="020F0502020204030204" pitchFamily="34" charset="0"/>
                <a:cs typeface="Calibri" panose="020F0502020204030204" pitchFamily="34" charset="0"/>
              </a:rPr>
              <a:t>Also I have used standardization. Then followed by model building with all regression algorithms.</a:t>
            </a:r>
          </a:p>
          <a:p>
            <a:endParaRPr lang="en-IN" dirty="0"/>
          </a:p>
        </p:txBody>
      </p:sp>
    </p:spTree>
    <p:extLst>
      <p:ext uri="{BB962C8B-B14F-4D97-AF65-F5344CB8AC3E}">
        <p14:creationId xmlns:p14="http://schemas.microsoft.com/office/powerpoint/2010/main" val="8555274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609600"/>
            <a:ext cx="5934969" cy="1244958"/>
          </a:xfrm>
        </p:spPr>
        <p:txBody>
          <a:bodyPr/>
          <a:lstStyle/>
          <a:p>
            <a:r>
              <a:rPr lang="en-US" dirty="0">
                <a:solidFill>
                  <a:schemeClr val="tx2"/>
                </a:solidFill>
                <a:latin typeface="Calibri" panose="020F0502020204030204" pitchFamily="34" charset="0"/>
                <a:cs typeface="Calibri" panose="020F0502020204030204" pitchFamily="34" charset="0"/>
              </a:rPr>
              <a:t>Model Building</a:t>
            </a:r>
            <a:endParaRPr lang="en-IN" dirty="0"/>
          </a:p>
        </p:txBody>
      </p:sp>
      <p:sp>
        <p:nvSpPr>
          <p:cNvPr id="6" name="Text Placeholder 5"/>
          <p:cNvSpPr>
            <a:spLocks noGrp="1"/>
          </p:cNvSpPr>
          <p:nvPr>
            <p:ph type="body" sz="half" idx="2"/>
          </p:nvPr>
        </p:nvSpPr>
        <p:spPr>
          <a:xfrm>
            <a:off x="913794" y="2266682"/>
            <a:ext cx="5934949" cy="3524517"/>
          </a:xfrm>
        </p:spPr>
        <p:txBody>
          <a:bodyPr>
            <a:normAutofit/>
          </a:bodyPr>
          <a:lstStyle/>
          <a:p>
            <a:pPr algn="l"/>
            <a:r>
              <a:rPr lang="en-IN" sz="1800" cap="none" dirty="0" smtClean="0">
                <a:solidFill>
                  <a:schemeClr val="tx2"/>
                </a:solidFill>
                <a:latin typeface="Calibri" panose="020F0502020204030204" pitchFamily="34" charset="0"/>
                <a:cs typeface="Calibri" panose="020F0502020204030204" pitchFamily="34" charset="0"/>
              </a:rPr>
              <a:t>To get </a:t>
            </a:r>
            <a:r>
              <a:rPr lang="en-IN" sz="1800" cap="none" dirty="0" err="1" smtClean="0">
                <a:solidFill>
                  <a:schemeClr val="tx2"/>
                </a:solidFill>
                <a:latin typeface="Calibri" panose="020F0502020204030204" pitchFamily="34" charset="0"/>
                <a:cs typeface="Calibri" panose="020F0502020204030204" pitchFamily="34" charset="0"/>
              </a:rPr>
              <a:t>saleprice</a:t>
            </a:r>
            <a:r>
              <a:rPr lang="en-IN" sz="1800" cap="none" dirty="0" smtClean="0">
                <a:solidFill>
                  <a:schemeClr val="tx2"/>
                </a:solidFill>
                <a:latin typeface="Calibri" panose="020F0502020204030204" pitchFamily="34" charset="0"/>
                <a:cs typeface="Calibri" panose="020F0502020204030204" pitchFamily="34" charset="0"/>
              </a:rPr>
              <a:t> </a:t>
            </a:r>
            <a:r>
              <a:rPr lang="en-IN" sz="1800" cap="none" dirty="0">
                <a:solidFill>
                  <a:schemeClr val="tx2"/>
                </a:solidFill>
                <a:latin typeface="Calibri" panose="020F0502020204030204" pitchFamily="34" charset="0"/>
                <a:cs typeface="Calibri" panose="020F0502020204030204" pitchFamily="34" charset="0"/>
              </a:rPr>
              <a:t>was my target and it was a continuous column so this </a:t>
            </a:r>
            <a:r>
              <a:rPr lang="en-IN" sz="1800" cap="none" dirty="0" err="1">
                <a:solidFill>
                  <a:schemeClr val="tx2"/>
                </a:solidFill>
                <a:latin typeface="Calibri" panose="020F0502020204030204" pitchFamily="34" charset="0"/>
                <a:cs typeface="Calibri" panose="020F0502020204030204" pitchFamily="34" charset="0"/>
              </a:rPr>
              <a:t>perticular</a:t>
            </a:r>
            <a:r>
              <a:rPr lang="en-IN" sz="1800" cap="none" dirty="0">
                <a:solidFill>
                  <a:schemeClr val="tx2"/>
                </a:solidFill>
                <a:latin typeface="Calibri" panose="020F0502020204030204" pitchFamily="34" charset="0"/>
                <a:cs typeface="Calibri" panose="020F0502020204030204" pitchFamily="34" charset="0"/>
              </a:rPr>
              <a:t> problem was regression problem. And I have used all regression algorithms to build my model. By looking into the difference of r2 score and cross validation score I found </a:t>
            </a:r>
            <a:r>
              <a:rPr lang="en-IN" sz="1800" cap="none" dirty="0" err="1">
                <a:solidFill>
                  <a:schemeClr val="tx2"/>
                </a:solidFill>
                <a:latin typeface="Calibri" panose="020F0502020204030204" pitchFamily="34" charset="0"/>
                <a:cs typeface="Calibri" panose="020F0502020204030204" pitchFamily="34" charset="0"/>
              </a:rPr>
              <a:t>randomforestRegressor</a:t>
            </a:r>
            <a:r>
              <a:rPr lang="en-IN" sz="1800" cap="none" dirty="0">
                <a:solidFill>
                  <a:schemeClr val="tx2"/>
                </a:solidFill>
                <a:latin typeface="Calibri" panose="020F0502020204030204" pitchFamily="34" charset="0"/>
                <a:cs typeface="Calibri" panose="020F0502020204030204" pitchFamily="34" charset="0"/>
              </a:rPr>
              <a:t> as a best model with least difference. Also to get the best model we have to run through multiple models and to avoid the confusion of overfitting we have go through cross validation</a:t>
            </a:r>
          </a:p>
        </p:txBody>
      </p:sp>
      <p:pic>
        <p:nvPicPr>
          <p:cNvPr id="9" name="Picture Placeholder 9" descr="cityscape&#10;">
            <a:extLst>
              <a:ext uri="{FF2B5EF4-FFF2-40B4-BE49-F238E27FC236}">
                <a16:creationId xmlns="" xmlns:a16="http://schemas.microsoft.com/office/drawing/2014/main" id="{CF143FEA-6E93-4548-8A9B-318F437CD887}"/>
              </a:ext>
            </a:extLst>
          </p:cNvPr>
          <p:cNvPicPr>
            <a:picLocks noGrp="1" noChangeAspect="1"/>
          </p:cNvPicPr>
          <p:nvPr>
            <p:ph type="pic" idx="1"/>
          </p:nvPr>
        </p:nvPicPr>
        <p:blipFill>
          <a:blip r:embed="rId2" cstate="print">
            <a:extLst>
              <a:ext uri="{28A0092B-C50C-407E-A947-70E740481C1C}">
                <a14:useLocalDpi xmlns:a14="http://schemas.microsoft.com/office/drawing/2010/main"/>
              </a:ext>
            </a:extLst>
          </a:blip>
          <a:srcRect l="18581" r="18581"/>
          <a:stretch>
            <a:fillRect/>
          </a:stretch>
        </p:blipFill>
        <p:spPr>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545046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913775" y="609600"/>
            <a:ext cx="5538540" cy="1219200"/>
          </a:xfrm>
        </p:spPr>
        <p:txBody>
          <a:bodyPr/>
          <a:lstStyle/>
          <a:p>
            <a:r>
              <a:rPr lang="en-US" dirty="0">
                <a:solidFill>
                  <a:schemeClr val="tx2"/>
                </a:solidFill>
                <a:latin typeface="Calibri" panose="020F0502020204030204" pitchFamily="34" charset="0"/>
                <a:cs typeface="Calibri" panose="020F0502020204030204" pitchFamily="34" charset="0"/>
              </a:rPr>
              <a:t>Model </a:t>
            </a:r>
            <a:r>
              <a:rPr lang="en-US" dirty="0" smtClean="0">
                <a:solidFill>
                  <a:schemeClr val="tx2"/>
                </a:solidFill>
                <a:latin typeface="Calibri" panose="020F0502020204030204" pitchFamily="34" charset="0"/>
                <a:cs typeface="Calibri" panose="020F0502020204030204" pitchFamily="34" charset="0"/>
              </a:rPr>
              <a:t>Building </a:t>
            </a:r>
            <a:br>
              <a:rPr lang="en-US" dirty="0" smtClean="0">
                <a:solidFill>
                  <a:schemeClr val="tx2"/>
                </a:solidFill>
                <a:latin typeface="Calibri" panose="020F0502020204030204" pitchFamily="34" charset="0"/>
                <a:cs typeface="Calibri" panose="020F0502020204030204" pitchFamily="34" charset="0"/>
              </a:rPr>
            </a:br>
            <a:r>
              <a:rPr lang="en-US" dirty="0" smtClean="0">
                <a:solidFill>
                  <a:schemeClr val="tx2"/>
                </a:solidFill>
                <a:latin typeface="Calibri" panose="020F0502020204030204" pitchFamily="34" charset="0"/>
                <a:cs typeface="Calibri" panose="020F0502020204030204" pitchFamily="34" charset="0"/>
              </a:rPr>
              <a:t>A</a:t>
            </a:r>
            <a:r>
              <a:rPr lang="en-IN" cap="none" dirty="0" err="1" smtClean="0">
                <a:solidFill>
                  <a:schemeClr val="tx2"/>
                </a:solidFill>
                <a:latin typeface="Calibri" panose="020F0502020204030204" pitchFamily="34" charset="0"/>
                <a:cs typeface="Calibri" panose="020F0502020204030204" pitchFamily="34" charset="0"/>
              </a:rPr>
              <a:t>lgorithms</a:t>
            </a:r>
            <a:r>
              <a:rPr lang="en-IN" cap="none" dirty="0" smtClean="0">
                <a:solidFill>
                  <a:schemeClr val="tx2"/>
                </a:solidFill>
                <a:latin typeface="Calibri" panose="020F0502020204030204" pitchFamily="34" charset="0"/>
                <a:cs typeface="Calibri" panose="020F0502020204030204" pitchFamily="34" charset="0"/>
              </a:rPr>
              <a:t> </a:t>
            </a:r>
            <a:endParaRPr lang="en-IN" dirty="0"/>
          </a:p>
        </p:txBody>
      </p:sp>
      <p:sp>
        <p:nvSpPr>
          <p:cNvPr id="4" name="Text Placeholder 3"/>
          <p:cNvSpPr>
            <a:spLocks noGrp="1"/>
          </p:cNvSpPr>
          <p:nvPr>
            <p:ph sz="quarter" idx="13"/>
          </p:nvPr>
        </p:nvSpPr>
        <p:spPr/>
        <p:txBody>
          <a:bodyPr/>
          <a:lstStyle/>
          <a:p>
            <a:pPr marL="0" indent="0">
              <a:buNone/>
            </a:pPr>
            <a:r>
              <a:rPr lang="en-IN" dirty="0" smtClean="0"/>
              <a:t>  </a:t>
            </a:r>
            <a:endParaRPr lang="en-IN" dirty="0"/>
          </a:p>
        </p:txBody>
      </p:sp>
      <p:sp>
        <p:nvSpPr>
          <p:cNvPr id="9" name="Text Placeholder 8"/>
          <p:cNvSpPr>
            <a:spLocks noGrp="1"/>
          </p:cNvSpPr>
          <p:nvPr>
            <p:ph type="body" sz="half" idx="2"/>
          </p:nvPr>
        </p:nvSpPr>
        <p:spPr>
          <a:xfrm>
            <a:off x="913774" y="2632852"/>
            <a:ext cx="5638210" cy="3158348"/>
          </a:xfrm>
        </p:spPr>
        <p:txBody>
          <a:bodyPr>
            <a:normAutofit/>
          </a:bodyPr>
          <a:lstStyle/>
          <a:p>
            <a:pPr algn="just"/>
            <a:r>
              <a:rPr lang="en-IN" sz="1800" cap="none" dirty="0">
                <a:solidFill>
                  <a:schemeClr val="tx2"/>
                </a:solidFill>
                <a:latin typeface="Calibri" panose="020F0502020204030204" pitchFamily="34" charset="0"/>
                <a:cs typeface="Calibri" panose="020F0502020204030204" pitchFamily="34" charset="0"/>
              </a:rPr>
              <a:t>Below down all the algorithms used for the training and testing.</a:t>
            </a:r>
          </a:p>
          <a:p>
            <a:pPr algn="just"/>
            <a:r>
              <a:rPr lang="en-IN" sz="1800" cap="none" dirty="0">
                <a:solidFill>
                  <a:schemeClr val="tx2"/>
                </a:solidFill>
                <a:latin typeface="Calibri" panose="020F0502020204030204" pitchFamily="34" charset="0"/>
                <a:cs typeface="Calibri" panose="020F0502020204030204" pitchFamily="34" charset="0"/>
              </a:rPr>
              <a:t>Using below algorithms for model building :</a:t>
            </a:r>
          </a:p>
          <a:p>
            <a:pPr algn="just"/>
            <a:r>
              <a:rPr lang="en-IN" sz="1800" cap="none" dirty="0">
                <a:solidFill>
                  <a:schemeClr val="tx2"/>
                </a:solidFill>
                <a:latin typeface="Calibri" panose="020F0502020204030204" pitchFamily="34" charset="0"/>
                <a:cs typeface="Calibri" panose="020F0502020204030204" pitchFamily="34" charset="0"/>
              </a:rPr>
              <a:t>K-</a:t>
            </a:r>
            <a:r>
              <a:rPr lang="en-IN" sz="1800" cap="none" dirty="0" err="1">
                <a:solidFill>
                  <a:schemeClr val="tx2"/>
                </a:solidFill>
                <a:latin typeface="Calibri" panose="020F0502020204030204" pitchFamily="34" charset="0"/>
                <a:cs typeface="Calibri" panose="020F0502020204030204" pitchFamily="34" charset="0"/>
              </a:rPr>
              <a:t>Neighbors</a:t>
            </a:r>
            <a:r>
              <a:rPr lang="en-IN" sz="1800" cap="none" dirty="0">
                <a:solidFill>
                  <a:schemeClr val="tx2"/>
                </a:solidFill>
                <a:latin typeface="Calibri" panose="020F0502020204030204" pitchFamily="34" charset="0"/>
                <a:cs typeface="Calibri" panose="020F0502020204030204" pitchFamily="34" charset="0"/>
              </a:rPr>
              <a:t> </a:t>
            </a:r>
            <a:r>
              <a:rPr lang="en-IN" sz="1800" cap="none" dirty="0" err="1">
                <a:solidFill>
                  <a:schemeClr val="tx2"/>
                </a:solidFill>
                <a:latin typeface="Calibri" panose="020F0502020204030204" pitchFamily="34" charset="0"/>
                <a:cs typeface="Calibri" panose="020F0502020204030204" pitchFamily="34" charset="0"/>
              </a:rPr>
              <a:t>Regressor</a:t>
            </a:r>
            <a:endParaRPr lang="en-IN" sz="1800" cap="none" dirty="0">
              <a:solidFill>
                <a:schemeClr val="tx2"/>
              </a:solidFill>
              <a:latin typeface="Calibri" panose="020F0502020204030204" pitchFamily="34" charset="0"/>
              <a:cs typeface="Calibri" panose="020F0502020204030204" pitchFamily="34" charset="0"/>
            </a:endParaRPr>
          </a:p>
          <a:p>
            <a:pPr algn="just"/>
            <a:r>
              <a:rPr lang="en-IN" sz="1800" cap="none" dirty="0">
                <a:solidFill>
                  <a:schemeClr val="tx2"/>
                </a:solidFill>
                <a:latin typeface="Calibri" panose="020F0502020204030204" pitchFamily="34" charset="0"/>
                <a:cs typeface="Calibri" panose="020F0502020204030204" pitchFamily="34" charset="0"/>
              </a:rPr>
              <a:t>Decision Tree </a:t>
            </a:r>
            <a:r>
              <a:rPr lang="en-IN" sz="1800" cap="none" dirty="0" err="1">
                <a:solidFill>
                  <a:schemeClr val="tx2"/>
                </a:solidFill>
                <a:latin typeface="Calibri" panose="020F0502020204030204" pitchFamily="34" charset="0"/>
                <a:cs typeface="Calibri" panose="020F0502020204030204" pitchFamily="34" charset="0"/>
              </a:rPr>
              <a:t>Regressor</a:t>
            </a:r>
            <a:endParaRPr lang="en-IN" sz="1800" cap="none" dirty="0">
              <a:solidFill>
                <a:schemeClr val="tx2"/>
              </a:solidFill>
              <a:latin typeface="Calibri" panose="020F0502020204030204" pitchFamily="34" charset="0"/>
              <a:cs typeface="Calibri" panose="020F0502020204030204" pitchFamily="34" charset="0"/>
            </a:endParaRPr>
          </a:p>
          <a:p>
            <a:pPr algn="just"/>
            <a:r>
              <a:rPr lang="en-IN" sz="1800" cap="none" dirty="0">
                <a:solidFill>
                  <a:schemeClr val="tx2"/>
                </a:solidFill>
                <a:latin typeface="Calibri" panose="020F0502020204030204" pitchFamily="34" charset="0"/>
                <a:cs typeface="Calibri" panose="020F0502020204030204" pitchFamily="34" charset="0"/>
              </a:rPr>
              <a:t>Random Forest </a:t>
            </a:r>
            <a:r>
              <a:rPr lang="en-IN" sz="1800" cap="none" dirty="0" err="1">
                <a:solidFill>
                  <a:schemeClr val="tx2"/>
                </a:solidFill>
                <a:latin typeface="Calibri" panose="020F0502020204030204" pitchFamily="34" charset="0"/>
                <a:cs typeface="Calibri" panose="020F0502020204030204" pitchFamily="34" charset="0"/>
              </a:rPr>
              <a:t>Regressor</a:t>
            </a:r>
            <a:endParaRPr lang="en-IN" sz="1800" cap="none" dirty="0">
              <a:solidFill>
                <a:schemeClr val="tx2"/>
              </a:solidFill>
              <a:latin typeface="Calibri" panose="020F0502020204030204" pitchFamily="34" charset="0"/>
              <a:cs typeface="Calibri" panose="020F0502020204030204" pitchFamily="34" charset="0"/>
            </a:endParaRPr>
          </a:p>
          <a:p>
            <a:pPr algn="just"/>
            <a:r>
              <a:rPr lang="en-IN" sz="1800" cap="none" dirty="0">
                <a:solidFill>
                  <a:schemeClr val="tx2"/>
                </a:solidFill>
                <a:latin typeface="Calibri" panose="020F0502020204030204" pitchFamily="34" charset="0"/>
                <a:cs typeface="Calibri" panose="020F0502020204030204" pitchFamily="34" charset="0"/>
              </a:rPr>
              <a:t>Extra Trees </a:t>
            </a:r>
            <a:r>
              <a:rPr lang="en-IN" sz="1800" cap="none" dirty="0" err="1">
                <a:solidFill>
                  <a:schemeClr val="tx2"/>
                </a:solidFill>
                <a:latin typeface="Calibri" panose="020F0502020204030204" pitchFamily="34" charset="0"/>
                <a:cs typeface="Calibri" panose="020F0502020204030204" pitchFamily="34" charset="0"/>
              </a:rPr>
              <a:t>Regressor</a:t>
            </a:r>
            <a:endParaRPr lang="en-IN" sz="1800" cap="none" dirty="0">
              <a:solidFill>
                <a:schemeClr val="tx2"/>
              </a:solidFill>
              <a:latin typeface="Calibri" panose="020F0502020204030204" pitchFamily="34" charset="0"/>
              <a:cs typeface="Calibri" panose="020F0502020204030204" pitchFamily="34" charset="0"/>
            </a:endParaRPr>
          </a:p>
        </p:txBody>
      </p:sp>
      <p:pic>
        <p:nvPicPr>
          <p:cNvPr id="5" name="Picture 4">
            <a:extLst>
              <a:ext uri="{FF2B5EF4-FFF2-40B4-BE49-F238E27FC236}">
                <a16:creationId xmlns="" xmlns:a16="http://schemas.microsoft.com/office/drawing/2014/main" id="{3C3C7B85-FB3B-4B43-9B3F-A5EE8D3BB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1984" y="2362199"/>
            <a:ext cx="4726241" cy="3429000"/>
          </a:xfrm>
          <a:prstGeom prst="rect">
            <a:avLst/>
          </a:prstGeom>
        </p:spPr>
      </p:pic>
    </p:spTree>
    <p:extLst>
      <p:ext uri="{BB962C8B-B14F-4D97-AF65-F5344CB8AC3E}">
        <p14:creationId xmlns:p14="http://schemas.microsoft.com/office/powerpoint/2010/main" val="16792045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4294967295"/>
          </p:nvPr>
        </p:nvSpPr>
        <p:spPr>
          <a:xfrm>
            <a:off x="0" y="2943225"/>
            <a:ext cx="3298825" cy="2847975"/>
          </a:xfrm>
        </p:spPr>
        <p:txBody>
          <a:bodyPr/>
          <a:lstStyle/>
          <a:p>
            <a:pPr marL="0" indent="0">
              <a:buNone/>
            </a:pPr>
            <a:r>
              <a:rPr lang="en-IN" dirty="0" smtClean="0"/>
              <a:t>  </a:t>
            </a:r>
            <a:endParaRPr lang="en-IN" dirty="0"/>
          </a:p>
        </p:txBody>
      </p:sp>
      <p:pic>
        <p:nvPicPr>
          <p:cNvPr id="11" name="Picture 10"/>
          <p:cNvPicPr/>
          <p:nvPr/>
        </p:nvPicPr>
        <p:blipFill>
          <a:blip r:embed="rId2"/>
          <a:stretch>
            <a:fillRect/>
          </a:stretch>
        </p:blipFill>
        <p:spPr>
          <a:xfrm>
            <a:off x="1248625" y="789877"/>
            <a:ext cx="4662778" cy="2404084"/>
          </a:xfrm>
          <a:prstGeom prst="rect">
            <a:avLst/>
          </a:prstGeom>
        </p:spPr>
      </p:pic>
      <p:pic>
        <p:nvPicPr>
          <p:cNvPr id="12" name="Picture 11"/>
          <p:cNvPicPr/>
          <p:nvPr/>
        </p:nvPicPr>
        <p:blipFill>
          <a:blip r:embed="rId3"/>
          <a:stretch>
            <a:fillRect/>
          </a:stretch>
        </p:blipFill>
        <p:spPr>
          <a:xfrm>
            <a:off x="6337277" y="789877"/>
            <a:ext cx="4772025" cy="2404084"/>
          </a:xfrm>
          <a:prstGeom prst="rect">
            <a:avLst/>
          </a:prstGeom>
        </p:spPr>
      </p:pic>
      <p:pic>
        <p:nvPicPr>
          <p:cNvPr id="13" name="Picture 12"/>
          <p:cNvPicPr/>
          <p:nvPr/>
        </p:nvPicPr>
        <p:blipFill>
          <a:blip r:embed="rId4"/>
          <a:stretch>
            <a:fillRect/>
          </a:stretch>
        </p:blipFill>
        <p:spPr>
          <a:xfrm>
            <a:off x="1248625" y="3644721"/>
            <a:ext cx="4772025" cy="2146479"/>
          </a:xfrm>
          <a:prstGeom prst="rect">
            <a:avLst/>
          </a:prstGeom>
        </p:spPr>
      </p:pic>
      <p:pic>
        <p:nvPicPr>
          <p:cNvPr id="14" name="Picture 13"/>
          <p:cNvPicPr/>
          <p:nvPr/>
        </p:nvPicPr>
        <p:blipFill>
          <a:blip r:embed="rId5"/>
          <a:stretch>
            <a:fillRect/>
          </a:stretch>
        </p:blipFill>
        <p:spPr>
          <a:xfrm>
            <a:off x="6337277" y="3644721"/>
            <a:ext cx="4761865" cy="2146479"/>
          </a:xfrm>
          <a:prstGeom prst="rect">
            <a:avLst/>
          </a:prstGeom>
        </p:spPr>
      </p:pic>
    </p:spTree>
    <p:extLst>
      <p:ext uri="{BB962C8B-B14F-4D97-AF65-F5344CB8AC3E}">
        <p14:creationId xmlns:p14="http://schemas.microsoft.com/office/powerpoint/2010/main" val="35010373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8"/>
            <a:ext cx="10364451" cy="1133010"/>
          </a:xfrm>
        </p:spPr>
        <p:txBody>
          <a:bodyPr/>
          <a:lstStyle/>
          <a:p>
            <a:r>
              <a:rPr lang="en-US" dirty="0" smtClean="0">
                <a:solidFill>
                  <a:schemeClr val="tx2"/>
                </a:solidFill>
                <a:latin typeface="Calibri" panose="020F0502020204030204" pitchFamily="34" charset="0"/>
                <a:cs typeface="Calibri" panose="020F0502020204030204" pitchFamily="34" charset="0"/>
              </a:rPr>
              <a:t>Cross validation &amp; Hyper </a:t>
            </a:r>
            <a:r>
              <a:rPr lang="en-US" dirty="0">
                <a:solidFill>
                  <a:schemeClr val="tx2"/>
                </a:solidFill>
                <a:latin typeface="Calibri" panose="020F0502020204030204" pitchFamily="34" charset="0"/>
                <a:cs typeface="Calibri" panose="020F0502020204030204" pitchFamily="34" charset="0"/>
              </a:rPr>
              <a:t>Parameter Tuning</a:t>
            </a:r>
            <a:r>
              <a:rPr lang="en-US" dirty="0" smtClean="0">
                <a:solidFill>
                  <a:schemeClr val="tx2"/>
                </a:solidFill>
                <a:latin typeface="Calibri" panose="020F0502020204030204" pitchFamily="34" charset="0"/>
                <a:cs typeface="Calibri" panose="020F0502020204030204" pitchFamily="34" charset="0"/>
              </a:rPr>
              <a:t>.</a:t>
            </a:r>
            <a:endParaRPr lang="en-IN" dirty="0"/>
          </a:p>
        </p:txBody>
      </p:sp>
      <p:pic>
        <p:nvPicPr>
          <p:cNvPr id="3" name="Picture 2"/>
          <p:cNvPicPr/>
          <p:nvPr/>
        </p:nvPicPr>
        <p:blipFill>
          <a:blip r:embed="rId2"/>
          <a:stretch>
            <a:fillRect/>
          </a:stretch>
        </p:blipFill>
        <p:spPr>
          <a:xfrm>
            <a:off x="1361941" y="2150772"/>
            <a:ext cx="4419600" cy="3103807"/>
          </a:xfrm>
          <a:prstGeom prst="rect">
            <a:avLst/>
          </a:prstGeom>
        </p:spPr>
      </p:pic>
      <p:pic>
        <p:nvPicPr>
          <p:cNvPr id="4" name="Picture 3"/>
          <p:cNvPicPr/>
          <p:nvPr/>
        </p:nvPicPr>
        <p:blipFill>
          <a:blip r:embed="rId3"/>
          <a:stretch>
            <a:fillRect/>
          </a:stretch>
        </p:blipFill>
        <p:spPr>
          <a:xfrm>
            <a:off x="6375042" y="2240924"/>
            <a:ext cx="4379293" cy="3013655"/>
          </a:xfrm>
          <a:prstGeom prst="rect">
            <a:avLst/>
          </a:prstGeom>
        </p:spPr>
      </p:pic>
    </p:spTree>
    <p:extLst>
      <p:ext uri="{BB962C8B-B14F-4D97-AF65-F5344CB8AC3E}">
        <p14:creationId xmlns:p14="http://schemas.microsoft.com/office/powerpoint/2010/main" val="41974980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solidFill>
                  <a:schemeClr val="tx2"/>
                </a:solidFill>
                <a:latin typeface="Calibri" panose="020F0502020204030204" pitchFamily="34" charset="0"/>
                <a:cs typeface="Calibri" panose="020F0502020204030204" pitchFamily="34" charset="0"/>
              </a:rPr>
              <a:t>Saving the model and predictions from saved best model</a:t>
            </a:r>
            <a:r>
              <a:rPr lang="en-US" sz="2800" dirty="0" smtClean="0">
                <a:solidFill>
                  <a:schemeClr val="tx2"/>
                </a:solidFill>
                <a:latin typeface="Calibri" panose="020F0502020204030204" pitchFamily="34" charset="0"/>
                <a:cs typeface="Calibri" panose="020F0502020204030204" pitchFamily="34" charset="0"/>
              </a:rPr>
              <a:t>.</a:t>
            </a:r>
            <a:endParaRPr lang="en-IN" sz="2800" dirty="0"/>
          </a:p>
        </p:txBody>
      </p:sp>
      <p:sp>
        <p:nvSpPr>
          <p:cNvPr id="4" name="Content Placeholder 3"/>
          <p:cNvSpPr>
            <a:spLocks noGrp="1"/>
          </p:cNvSpPr>
          <p:nvPr>
            <p:ph sz="quarter" idx="13"/>
          </p:nvPr>
        </p:nvSpPr>
        <p:spPr/>
        <p:txBody>
          <a:bodyPr/>
          <a:lstStyle/>
          <a:p>
            <a:r>
              <a:rPr lang="en-IN" dirty="0" smtClean="0"/>
              <a:t>New Model </a:t>
            </a:r>
            <a:endParaRPr lang="en-IN" dirty="0"/>
          </a:p>
        </p:txBody>
      </p:sp>
      <p:sp>
        <p:nvSpPr>
          <p:cNvPr id="5" name="Content Placeholder 4"/>
          <p:cNvSpPr>
            <a:spLocks noGrp="1"/>
          </p:cNvSpPr>
          <p:nvPr>
            <p:ph sz="quarter" idx="14"/>
          </p:nvPr>
        </p:nvSpPr>
        <p:spPr>
          <a:xfrm>
            <a:off x="6019800" y="2367092"/>
            <a:ext cx="5257800" cy="3424107"/>
          </a:xfrm>
        </p:spPr>
        <p:txBody>
          <a:bodyPr/>
          <a:lstStyle/>
          <a:p>
            <a:r>
              <a:rPr lang="en-IN" dirty="0" smtClean="0"/>
              <a:t>PCA</a:t>
            </a:r>
          </a:p>
          <a:p>
            <a:pPr marL="0" indent="0">
              <a:buNone/>
            </a:pPr>
            <a:endParaRPr lang="en-IN" dirty="0"/>
          </a:p>
        </p:txBody>
      </p:sp>
      <p:pic>
        <p:nvPicPr>
          <p:cNvPr id="3" name="Picture 2"/>
          <p:cNvPicPr/>
          <p:nvPr/>
        </p:nvPicPr>
        <p:blipFill>
          <a:blip r:embed="rId2"/>
          <a:stretch>
            <a:fillRect/>
          </a:stretch>
        </p:blipFill>
        <p:spPr>
          <a:xfrm>
            <a:off x="1197736" y="2884868"/>
            <a:ext cx="4571999" cy="2906331"/>
          </a:xfrm>
          <a:prstGeom prst="rect">
            <a:avLst/>
          </a:prstGeom>
        </p:spPr>
      </p:pic>
      <p:pic>
        <p:nvPicPr>
          <p:cNvPr id="6" name="Picture 5"/>
          <p:cNvPicPr/>
          <p:nvPr/>
        </p:nvPicPr>
        <p:blipFill>
          <a:blip r:embed="rId3"/>
          <a:stretch>
            <a:fillRect/>
          </a:stretch>
        </p:blipFill>
        <p:spPr>
          <a:xfrm>
            <a:off x="6181859" y="2704563"/>
            <a:ext cx="4958366" cy="3086636"/>
          </a:xfrm>
          <a:prstGeom prst="rect">
            <a:avLst/>
          </a:prstGeom>
        </p:spPr>
      </p:pic>
    </p:spTree>
    <p:extLst>
      <p:ext uri="{BB962C8B-B14F-4D97-AF65-F5344CB8AC3E}">
        <p14:creationId xmlns:p14="http://schemas.microsoft.com/office/powerpoint/2010/main" val="16504144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828564"/>
            <a:ext cx="10351752" cy="807054"/>
          </a:xfrm>
        </p:spPr>
        <p:txBody>
          <a:bodyPr/>
          <a:lstStyle/>
          <a:p>
            <a:r>
              <a:rPr lang="en-US" dirty="0">
                <a:solidFill>
                  <a:schemeClr val="tx2"/>
                </a:solidFill>
                <a:latin typeface="Calibri" panose="020F0502020204030204" pitchFamily="34" charset="0"/>
                <a:cs typeface="Calibri" panose="020F0502020204030204" pitchFamily="34" charset="0"/>
              </a:rPr>
              <a:t>Conclusion</a:t>
            </a:r>
            <a:endParaRPr lang="en-IN" dirty="0"/>
          </a:p>
        </p:txBody>
      </p:sp>
      <p:sp>
        <p:nvSpPr>
          <p:cNvPr id="3" name="Text Placeholder 2"/>
          <p:cNvSpPr>
            <a:spLocks noGrp="1"/>
          </p:cNvSpPr>
          <p:nvPr>
            <p:ph type="body" idx="1"/>
          </p:nvPr>
        </p:nvSpPr>
        <p:spPr>
          <a:xfrm>
            <a:off x="913774" y="1867437"/>
            <a:ext cx="10351752" cy="3966693"/>
          </a:xfrm>
        </p:spPr>
        <p:txBody>
          <a:bodyPr>
            <a:normAutofit fontScale="70000" lnSpcReduction="20000"/>
          </a:bodyPr>
          <a:lstStyle/>
          <a:p>
            <a:pPr marL="342900" indent="-342900" algn="l">
              <a:buFont typeface="Wingdings" panose="05000000000000000000" pitchFamily="2" charset="2"/>
              <a:buChar char="q"/>
            </a:pPr>
            <a:r>
              <a:rPr lang="en-IN" sz="2300" cap="none" dirty="0">
                <a:solidFill>
                  <a:schemeClr val="tx2"/>
                </a:solidFill>
                <a:latin typeface="Calibri" panose="020F0502020204030204" pitchFamily="34" charset="0"/>
                <a:cs typeface="Calibri" panose="020F0502020204030204" pitchFamily="34" charset="0"/>
              </a:rPr>
              <a:t>In conclusion after reviewing the above papers the first thing I noticed with the dataset is that a lot of research has been done on  Australian houses. Also different algorithms have been used to predict housing prices but the most efficient one is regression of which my research work will perform on this dataset using different regression algorithms and present the result to know which gives the best accuracy using the R-squared and RMSE value.</a:t>
            </a:r>
          </a:p>
          <a:p>
            <a:pPr marL="342900" indent="-342900" algn="l">
              <a:buFont typeface="Wingdings" panose="05000000000000000000" pitchFamily="2" charset="2"/>
              <a:buChar char="q"/>
            </a:pPr>
            <a:r>
              <a:rPr lang="en-IN" sz="2300" cap="none" dirty="0" smtClean="0">
                <a:solidFill>
                  <a:schemeClr val="tx2"/>
                </a:solidFill>
                <a:latin typeface="Calibri" panose="020F0502020204030204" pitchFamily="34" charset="0"/>
                <a:cs typeface="Calibri" panose="020F0502020204030204" pitchFamily="34" charset="0"/>
              </a:rPr>
              <a:t>Calculated </a:t>
            </a:r>
            <a:r>
              <a:rPr lang="en-IN" sz="2300" cap="none" dirty="0">
                <a:solidFill>
                  <a:schemeClr val="tx2"/>
                </a:solidFill>
                <a:latin typeface="Calibri" panose="020F0502020204030204" pitchFamily="34" charset="0"/>
                <a:cs typeface="Calibri" panose="020F0502020204030204" pitchFamily="34" charset="0"/>
              </a:rPr>
              <a:t>the performance of each model using different performance metrics and compared them based on these metrics</a:t>
            </a:r>
            <a:r>
              <a:rPr lang="en-IN" sz="2300" cap="none" dirty="0" smtClean="0">
                <a:solidFill>
                  <a:schemeClr val="tx2"/>
                </a:solidFill>
                <a:latin typeface="Calibri" panose="020F0502020204030204" pitchFamily="34" charset="0"/>
                <a:cs typeface="Calibri" panose="020F0502020204030204" pitchFamily="34" charset="0"/>
              </a:rPr>
              <a:t>.</a:t>
            </a:r>
          </a:p>
          <a:p>
            <a:pPr marL="342900" indent="-342900" algn="l">
              <a:buFont typeface="Wingdings" panose="05000000000000000000" pitchFamily="2" charset="2"/>
              <a:buChar char="q"/>
            </a:pPr>
            <a:r>
              <a:rPr lang="en-IN" sz="2300" cap="none" dirty="0">
                <a:solidFill>
                  <a:schemeClr val="tx2"/>
                </a:solidFill>
                <a:latin typeface="Calibri" panose="020F0502020204030204" pitchFamily="34" charset="0"/>
                <a:cs typeface="Calibri" panose="020F0502020204030204" pitchFamily="34" charset="0"/>
              </a:rPr>
              <a:t>It is seen that different machine learning algorithms have been used to predict housing prices; as well as the different steps taken for the visualization of the dataset and finding co-relation between them.</a:t>
            </a:r>
          </a:p>
          <a:p>
            <a:pPr marL="342900" indent="-342900" algn="l">
              <a:buFont typeface="Wingdings" panose="05000000000000000000" pitchFamily="2" charset="2"/>
              <a:buChar char="q"/>
            </a:pPr>
            <a:r>
              <a:rPr lang="en-US" sz="2300" cap="none" dirty="0">
                <a:solidFill>
                  <a:schemeClr val="tx2"/>
                </a:solidFill>
                <a:latin typeface="Calibri" panose="020F0502020204030204" pitchFamily="34" charset="0"/>
                <a:cs typeface="Calibri" panose="020F0502020204030204" pitchFamily="34" charset="0"/>
              </a:rPr>
              <a:t>There were large no. of feature present in our </a:t>
            </a:r>
            <a:r>
              <a:rPr lang="en-US" sz="2300" cap="none" dirty="0" err="1">
                <a:solidFill>
                  <a:schemeClr val="tx2"/>
                </a:solidFill>
                <a:latin typeface="Calibri" panose="020F0502020204030204" pitchFamily="34" charset="0"/>
                <a:cs typeface="Calibri" panose="020F0502020204030204" pitchFamily="34" charset="0"/>
              </a:rPr>
              <a:t>datasset</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i</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anlyse</a:t>
            </a:r>
            <a:r>
              <a:rPr lang="en-US" sz="2300" cap="none" dirty="0">
                <a:solidFill>
                  <a:schemeClr val="tx2"/>
                </a:solidFill>
                <a:latin typeface="Calibri" panose="020F0502020204030204" pitchFamily="34" charset="0"/>
                <a:cs typeface="Calibri" panose="020F0502020204030204" pitchFamily="34" charset="0"/>
              </a:rPr>
              <a:t> the data and </a:t>
            </a:r>
            <a:r>
              <a:rPr lang="en-US" sz="2300" cap="none" dirty="0" err="1">
                <a:solidFill>
                  <a:schemeClr val="tx2"/>
                </a:solidFill>
                <a:latin typeface="Calibri" panose="020F0502020204030204" pitchFamily="34" charset="0"/>
                <a:cs typeface="Calibri" panose="020F0502020204030204" pitchFamily="34" charset="0"/>
              </a:rPr>
              <a:t>droped</a:t>
            </a:r>
            <a:r>
              <a:rPr lang="en-US" sz="2300" cap="none" dirty="0">
                <a:solidFill>
                  <a:schemeClr val="tx2"/>
                </a:solidFill>
                <a:latin typeface="Calibri" panose="020F0502020204030204" pitchFamily="34" charset="0"/>
                <a:cs typeface="Calibri" panose="020F0502020204030204" pitchFamily="34" charset="0"/>
              </a:rPr>
              <a:t> all the </a:t>
            </a:r>
            <a:r>
              <a:rPr lang="en-US" sz="2300" cap="none" dirty="0" smtClean="0">
                <a:solidFill>
                  <a:schemeClr val="tx2"/>
                </a:solidFill>
                <a:latin typeface="Calibri" panose="020F0502020204030204" pitchFamily="34" charset="0"/>
                <a:cs typeface="Calibri" panose="020F0502020204030204" pitchFamily="34" charset="0"/>
              </a:rPr>
              <a:t>unnecessary.</a:t>
            </a:r>
            <a:endParaRPr lang="en-US" sz="2300" cap="none" dirty="0">
              <a:solidFill>
                <a:schemeClr val="tx2"/>
              </a:solidFill>
              <a:latin typeface="Calibri" panose="020F0502020204030204" pitchFamily="34" charset="0"/>
              <a:cs typeface="Calibri" panose="020F0502020204030204" pitchFamily="34" charset="0"/>
            </a:endParaRPr>
          </a:p>
          <a:p>
            <a:pPr marL="342900" indent="-342900" algn="l">
              <a:buFont typeface="Wingdings" panose="05000000000000000000" pitchFamily="2" charset="2"/>
              <a:buChar char="q"/>
            </a:pPr>
            <a:r>
              <a:rPr lang="en-US" sz="2300" cap="none" dirty="0">
                <a:solidFill>
                  <a:schemeClr val="tx2"/>
                </a:solidFill>
                <a:latin typeface="Calibri" panose="020F0502020204030204" pitchFamily="34" charset="0"/>
                <a:cs typeface="Calibri" panose="020F0502020204030204" pitchFamily="34" charset="0"/>
              </a:rPr>
              <a:t>From overall analysis and visualization </a:t>
            </a:r>
            <a:r>
              <a:rPr lang="en-US" sz="2300" cap="none" dirty="0" err="1">
                <a:solidFill>
                  <a:schemeClr val="tx2"/>
                </a:solidFill>
                <a:latin typeface="Calibri" panose="020F0502020204030204" pitchFamily="34" charset="0"/>
                <a:cs typeface="Calibri" panose="020F0502020204030204" pitchFamily="34" charset="0"/>
              </a:rPr>
              <a:t>i</a:t>
            </a:r>
            <a:r>
              <a:rPr lang="en-US" sz="2300" cap="none" dirty="0">
                <a:solidFill>
                  <a:schemeClr val="tx2"/>
                </a:solidFill>
                <a:latin typeface="Calibri" panose="020F0502020204030204" pitchFamily="34" charset="0"/>
                <a:cs typeface="Calibri" panose="020F0502020204030204" pitchFamily="34" charset="0"/>
              </a:rPr>
              <a:t> come into conclusion that , the feature that most effect the sales price of a property are</a:t>
            </a:r>
            <a:r>
              <a:rPr lang="en-US" sz="2300" cap="none" dirty="0" smtClean="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OverallQual</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GrLiveArea</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ExterQual</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KitchenQual</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BsmtQual</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GarageCars</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GarageArea</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TotalBsmtSF</a:t>
            </a:r>
            <a:r>
              <a:rPr lang="en-US" sz="2300" cap="none" dirty="0">
                <a:solidFill>
                  <a:schemeClr val="tx2"/>
                </a:solidFill>
                <a:latin typeface="Calibri" panose="020F0502020204030204" pitchFamily="34" charset="0"/>
                <a:cs typeface="Calibri" panose="020F0502020204030204" pitchFamily="34" charset="0"/>
              </a:rPr>
              <a:t>, 1stFirSF, </a:t>
            </a:r>
            <a:r>
              <a:rPr lang="en-US" sz="2300" cap="none" dirty="0" err="1">
                <a:solidFill>
                  <a:schemeClr val="tx2"/>
                </a:solidFill>
                <a:latin typeface="Calibri" panose="020F0502020204030204" pitchFamily="34" charset="0"/>
                <a:cs typeface="Calibri" panose="020F0502020204030204" pitchFamily="34" charset="0"/>
              </a:rPr>
              <a:t>FullBath</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KitchenAbvGr</a:t>
            </a:r>
            <a:r>
              <a:rPr lang="en-US" sz="2300" cap="none" dirty="0">
                <a:solidFill>
                  <a:schemeClr val="tx2"/>
                </a:solidFill>
                <a:latin typeface="Calibri" panose="020F0502020204030204" pitchFamily="34" charset="0"/>
                <a:cs typeface="Calibri" panose="020F0502020204030204" pitchFamily="34" charset="0"/>
              </a:rPr>
              <a:t>,, </a:t>
            </a:r>
            <a:r>
              <a:rPr lang="en-US" sz="2300" cap="none" dirty="0" err="1">
                <a:solidFill>
                  <a:schemeClr val="tx2"/>
                </a:solidFill>
                <a:latin typeface="Calibri" panose="020F0502020204030204" pitchFamily="34" charset="0"/>
                <a:cs typeface="Calibri" panose="020F0502020204030204" pitchFamily="34" charset="0"/>
              </a:rPr>
              <a:t>Year_SinceBuilt</a:t>
            </a:r>
            <a:r>
              <a:rPr lang="en-US" sz="2300" cap="none" dirty="0">
                <a:solidFill>
                  <a:schemeClr val="tx2"/>
                </a:solidFill>
                <a:latin typeface="Calibri" panose="020F0502020204030204" pitchFamily="34" charset="0"/>
                <a:cs typeface="Calibri" panose="020F0502020204030204" pitchFamily="34" charset="0"/>
              </a:rPr>
              <a:t> </a:t>
            </a:r>
            <a:endParaRPr lang="en-IN" dirty="0"/>
          </a:p>
          <a:p>
            <a:endParaRPr lang="en-IN" dirty="0"/>
          </a:p>
        </p:txBody>
      </p:sp>
    </p:spTree>
    <p:extLst>
      <p:ext uri="{BB962C8B-B14F-4D97-AF65-F5344CB8AC3E}">
        <p14:creationId xmlns:p14="http://schemas.microsoft.com/office/powerpoint/2010/main" val="42198654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40000"/>
                <a:lumOff val="6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9" name="Title 8"/>
          <p:cNvSpPr>
            <a:spLocks noGrp="1"/>
          </p:cNvSpPr>
          <p:nvPr>
            <p:ph type="title"/>
          </p:nvPr>
        </p:nvSpPr>
        <p:spPr>
          <a:xfrm>
            <a:off x="913774" y="609600"/>
            <a:ext cx="5934969" cy="684628"/>
          </a:xfrm>
        </p:spPr>
        <p:txBody>
          <a:bodyPr/>
          <a:lstStyle/>
          <a:p>
            <a:r>
              <a:rPr lang="en-IN" cap="none" dirty="0" smtClean="0"/>
              <a:t>Housing Project</a:t>
            </a:r>
            <a:endParaRPr lang="en-IN" dirty="0"/>
          </a:p>
        </p:txBody>
      </p:sp>
      <p:pic>
        <p:nvPicPr>
          <p:cNvPr id="4" name="Picture Placeholder 21" descr="downtown area at dusk">
            <a:extLst>
              <a:ext uri="{FF2B5EF4-FFF2-40B4-BE49-F238E27FC236}">
                <a16:creationId xmlns="" xmlns:a16="http://schemas.microsoft.com/office/drawing/2014/main" id="{900B31E0-725B-4414-BD86-F34DA104673A}"/>
              </a:ext>
            </a:extLst>
          </p:cNvPr>
          <p:cNvPicPr>
            <a:picLocks noGrp="1" noChangeAspect="1"/>
          </p:cNvPicPr>
          <p:nvPr>
            <p:ph type="pic" idx="1"/>
          </p:nvPr>
        </p:nvPicPr>
        <p:blipFill>
          <a:blip r:embed="rId2" cstate="print">
            <a:extLst>
              <a:ext uri="{28A0092B-C50C-407E-A947-70E740481C1C}">
                <a14:useLocalDpi xmlns:a14="http://schemas.microsoft.com/office/drawing/2010/main"/>
              </a:ext>
            </a:extLst>
          </a:blip>
          <a:srcRect l="18907" r="18907"/>
          <a:stretch>
            <a:fillRect/>
          </a:stretch>
        </p:blipFill>
        <p:spPr/>
      </p:pic>
      <p:sp>
        <p:nvSpPr>
          <p:cNvPr id="3" name="Content Placeholder 2"/>
          <p:cNvSpPr>
            <a:spLocks noGrp="1"/>
          </p:cNvSpPr>
          <p:nvPr>
            <p:ph type="body" sz="half" idx="2"/>
          </p:nvPr>
        </p:nvSpPr>
        <p:spPr>
          <a:xfrm>
            <a:off x="913794" y="1477108"/>
            <a:ext cx="5934949" cy="4811150"/>
          </a:xfrm>
          <a:ln>
            <a:noFill/>
          </a:ln>
        </p:spPr>
        <p:txBody>
          <a:bodyPr>
            <a:noAutofit/>
          </a:bodyPr>
          <a:lstStyle/>
          <a:p>
            <a:pPr marL="0" indent="0" algn="l">
              <a:buNone/>
            </a:pPr>
            <a:r>
              <a:rPr lang="en-IN" sz="2000" b="1" dirty="0" smtClean="0">
                <a:latin typeface="Calibri" panose="020F0502020204030204" pitchFamily="34" charset="0"/>
                <a:cs typeface="Calibri" panose="020F0502020204030204" pitchFamily="34" charset="0"/>
              </a:rPr>
              <a:t>Outline </a:t>
            </a:r>
            <a:endParaRPr lang="en-IN" sz="1050" b="1" dirty="0" smtClean="0">
              <a:latin typeface="Calibri" panose="020F0502020204030204" pitchFamily="34" charset="0"/>
              <a:cs typeface="Calibri" panose="020F0502020204030204" pitchFamily="34" charset="0"/>
            </a:endParaRPr>
          </a:p>
          <a:p>
            <a:pPr marL="0" indent="0" algn="l">
              <a:buNone/>
            </a:pPr>
            <a:endParaRPr lang="en-IN" sz="1050" b="1" dirty="0" smtClean="0">
              <a:latin typeface="Calibri" panose="020F0502020204030204" pitchFamily="34" charset="0"/>
              <a:cs typeface="Calibri" panose="020F0502020204030204" pitchFamily="34" charset="0"/>
            </a:endParaRPr>
          </a:p>
          <a:p>
            <a:pPr algn="l">
              <a:spcBef>
                <a:spcPts val="300"/>
              </a:spcBef>
              <a:spcAft>
                <a:spcPts val="800"/>
              </a:spcAft>
              <a:buFont typeface="Wingdings" panose="05000000000000000000" pitchFamily="2" charset="2"/>
              <a:buChar char="Ø"/>
            </a:pPr>
            <a:r>
              <a:rPr lang="en-US" sz="1050" dirty="0" smtClean="0">
                <a:solidFill>
                  <a:schemeClr val="tx2"/>
                </a:solidFill>
                <a:latin typeface="Calibri" panose="020F0502020204030204" pitchFamily="34" charset="0"/>
                <a:cs typeface="Calibri" panose="020F0502020204030204" pitchFamily="34" charset="0"/>
              </a:rPr>
              <a:t>introduction.</a:t>
            </a:r>
            <a:endParaRPr lang="en-US" sz="1050" dirty="0">
              <a:solidFill>
                <a:schemeClr val="tx2"/>
              </a:solidFill>
              <a:latin typeface="Calibri" panose="020F0502020204030204" pitchFamily="34" charset="0"/>
              <a:cs typeface="Calibri" panose="020F0502020204030204" pitchFamily="34" charset="0"/>
            </a:endParaRPr>
          </a:p>
          <a:p>
            <a:pPr algn="l">
              <a:spcBef>
                <a:spcPts val="300"/>
              </a:spcBef>
              <a:spcAft>
                <a:spcPts val="800"/>
              </a:spcAft>
              <a:buFont typeface="Wingdings" panose="05000000000000000000" pitchFamily="2" charset="2"/>
              <a:buChar char="Ø"/>
            </a:pPr>
            <a:r>
              <a:rPr lang="en-IN" sz="1050" dirty="0">
                <a:solidFill>
                  <a:schemeClr val="tx2"/>
                </a:solidFill>
                <a:latin typeface="Calibri" panose="020F0502020204030204" pitchFamily="34" charset="0"/>
                <a:cs typeface="Calibri" panose="020F0502020204030204" pitchFamily="34" charset="0"/>
              </a:rPr>
              <a:t>Business Problem </a:t>
            </a:r>
            <a:r>
              <a:rPr lang="en-US" sz="1050" dirty="0">
                <a:solidFill>
                  <a:schemeClr val="tx2"/>
                </a:solidFill>
                <a:latin typeface="Calibri" panose="020F0502020204030204" pitchFamily="34" charset="0"/>
                <a:cs typeface="Calibri" panose="020F0502020204030204" pitchFamily="34" charset="0"/>
              </a:rPr>
              <a:t>Statement.</a:t>
            </a:r>
          </a:p>
          <a:p>
            <a:pPr algn="l">
              <a:spcBef>
                <a:spcPts val="300"/>
              </a:spcBef>
              <a:spcAft>
                <a:spcPts val="800"/>
              </a:spcAft>
              <a:buFont typeface="Wingdings" panose="05000000000000000000" pitchFamily="2" charset="2"/>
              <a:buChar char="Ø"/>
            </a:pPr>
            <a:r>
              <a:rPr lang="en-US" sz="1050" dirty="0">
                <a:solidFill>
                  <a:schemeClr val="tx2"/>
                </a:solidFill>
                <a:latin typeface="Calibri" panose="020F0502020204030204" pitchFamily="34" charset="0"/>
                <a:cs typeface="Calibri" panose="020F0502020204030204" pitchFamily="34" charset="0"/>
              </a:rPr>
              <a:t>Problem Understanding.</a:t>
            </a:r>
          </a:p>
          <a:p>
            <a:pPr algn="l">
              <a:spcBef>
                <a:spcPts val="300"/>
              </a:spcBef>
              <a:spcAft>
                <a:spcPts val="800"/>
              </a:spcAft>
              <a:buFont typeface="Wingdings" panose="05000000000000000000" pitchFamily="2" charset="2"/>
              <a:buChar char="Ø"/>
            </a:pPr>
            <a:r>
              <a:rPr lang="en-US" sz="1050" dirty="0" smtClean="0">
                <a:solidFill>
                  <a:schemeClr val="tx2"/>
                </a:solidFill>
                <a:latin typeface="Calibri" panose="020F0502020204030204" pitchFamily="34" charset="0"/>
                <a:cs typeface="Calibri" panose="020F0502020204030204" pitchFamily="34" charset="0"/>
              </a:rPr>
              <a:t>Housing </a:t>
            </a:r>
            <a:r>
              <a:rPr lang="en-US" sz="1050" dirty="0">
                <a:solidFill>
                  <a:schemeClr val="tx2"/>
                </a:solidFill>
                <a:latin typeface="Calibri" panose="020F0502020204030204" pitchFamily="34" charset="0"/>
                <a:cs typeface="Calibri" panose="020F0502020204030204" pitchFamily="34" charset="0"/>
              </a:rPr>
              <a:t>Price </a:t>
            </a:r>
            <a:r>
              <a:rPr lang="en-US" sz="1050" dirty="0" smtClean="0">
                <a:solidFill>
                  <a:schemeClr val="tx2"/>
                </a:solidFill>
                <a:latin typeface="Calibri" panose="020F0502020204030204" pitchFamily="34" charset="0"/>
                <a:cs typeface="Calibri" panose="020F0502020204030204" pitchFamily="34" charset="0"/>
              </a:rPr>
              <a:t>Prediction ?</a:t>
            </a:r>
          </a:p>
          <a:p>
            <a:pPr algn="l">
              <a:spcBef>
                <a:spcPts val="300"/>
              </a:spcBef>
              <a:spcAft>
                <a:spcPts val="800"/>
              </a:spcAft>
              <a:buFont typeface="Wingdings" panose="05000000000000000000" pitchFamily="2" charset="2"/>
              <a:buChar char="Ø"/>
            </a:pPr>
            <a:r>
              <a:rPr lang="en-US" sz="1050" dirty="0" smtClean="0">
                <a:solidFill>
                  <a:schemeClr val="tx2"/>
                </a:solidFill>
                <a:latin typeface="Calibri" panose="020F0502020204030204" pitchFamily="34" charset="0"/>
                <a:cs typeface="Calibri" panose="020F0502020204030204" pitchFamily="34" charset="0"/>
              </a:rPr>
              <a:t>Exploratory </a:t>
            </a:r>
            <a:r>
              <a:rPr lang="en-US" sz="1050" dirty="0">
                <a:solidFill>
                  <a:schemeClr val="tx2"/>
                </a:solidFill>
                <a:latin typeface="Calibri" panose="020F0502020204030204" pitchFamily="34" charset="0"/>
                <a:cs typeface="Calibri" panose="020F0502020204030204" pitchFamily="34" charset="0"/>
              </a:rPr>
              <a:t>data analysis.</a:t>
            </a:r>
          </a:p>
          <a:p>
            <a:pPr algn="l">
              <a:spcBef>
                <a:spcPts val="300"/>
              </a:spcBef>
              <a:spcAft>
                <a:spcPts val="800"/>
              </a:spcAft>
              <a:buFont typeface="Wingdings" panose="05000000000000000000" pitchFamily="2" charset="2"/>
              <a:buChar char="Ø"/>
            </a:pPr>
            <a:r>
              <a:rPr lang="en-US" sz="1050" dirty="0" smtClean="0">
                <a:solidFill>
                  <a:schemeClr val="tx2"/>
                </a:solidFill>
                <a:latin typeface="Calibri" panose="020F0502020204030204" pitchFamily="34" charset="0"/>
                <a:cs typeface="Calibri" panose="020F0502020204030204" pitchFamily="34" charset="0"/>
              </a:rPr>
              <a:t>Visualizations/</a:t>
            </a:r>
            <a:r>
              <a:rPr lang="en-US" sz="1050" dirty="0">
                <a:solidFill>
                  <a:schemeClr val="tx2"/>
                </a:solidFill>
                <a:latin typeface="Calibri" panose="020F0502020204030204" pitchFamily="34" charset="0"/>
                <a:cs typeface="Calibri" panose="020F0502020204030204" pitchFamily="34" charset="0"/>
              </a:rPr>
              <a:t> </a:t>
            </a:r>
            <a:r>
              <a:rPr lang="en-US" sz="1050" dirty="0" smtClean="0">
                <a:solidFill>
                  <a:schemeClr val="tx2"/>
                </a:solidFill>
                <a:latin typeface="Calibri" panose="020F0502020204030204" pitchFamily="34" charset="0"/>
                <a:cs typeface="Calibri" panose="020F0502020204030204" pitchFamily="34" charset="0"/>
              </a:rPr>
              <a:t>Analysis</a:t>
            </a:r>
            <a:endParaRPr lang="en-US" sz="1050" dirty="0">
              <a:solidFill>
                <a:schemeClr val="tx2"/>
              </a:solidFill>
              <a:latin typeface="Calibri" panose="020F0502020204030204" pitchFamily="34" charset="0"/>
              <a:cs typeface="Calibri" panose="020F0502020204030204" pitchFamily="34" charset="0"/>
            </a:endParaRPr>
          </a:p>
          <a:p>
            <a:pPr algn="l">
              <a:spcBef>
                <a:spcPts val="300"/>
              </a:spcBef>
              <a:spcAft>
                <a:spcPts val="800"/>
              </a:spcAft>
              <a:buFont typeface="Wingdings" panose="05000000000000000000" pitchFamily="2" charset="2"/>
              <a:buChar char="Ø"/>
            </a:pPr>
            <a:r>
              <a:rPr lang="en-IN" sz="1050" dirty="0" smtClean="0">
                <a:solidFill>
                  <a:schemeClr val="tx2"/>
                </a:solidFill>
                <a:latin typeface="Calibri" panose="020F0502020204030204" pitchFamily="34" charset="0"/>
                <a:cs typeface="Calibri" panose="020F0502020204030204" pitchFamily="34" charset="0"/>
              </a:rPr>
              <a:t>Observations</a:t>
            </a:r>
            <a:endParaRPr lang="en-US" sz="1050" dirty="0">
              <a:solidFill>
                <a:schemeClr val="tx2"/>
              </a:solidFill>
              <a:latin typeface="Calibri" panose="020F0502020204030204" pitchFamily="34" charset="0"/>
              <a:cs typeface="Calibri" panose="020F0502020204030204" pitchFamily="34" charset="0"/>
            </a:endParaRPr>
          </a:p>
          <a:p>
            <a:pPr algn="l">
              <a:spcBef>
                <a:spcPts val="300"/>
              </a:spcBef>
              <a:spcAft>
                <a:spcPts val="800"/>
              </a:spcAft>
              <a:buFont typeface="Wingdings" panose="05000000000000000000" pitchFamily="2" charset="2"/>
              <a:buChar char="Ø"/>
            </a:pPr>
            <a:r>
              <a:rPr lang="en-US" sz="1050" dirty="0">
                <a:solidFill>
                  <a:schemeClr val="tx2"/>
                </a:solidFill>
                <a:latin typeface="Calibri" panose="020F0502020204030204" pitchFamily="34" charset="0"/>
                <a:cs typeface="Calibri" panose="020F0502020204030204" pitchFamily="34" charset="0"/>
              </a:rPr>
              <a:t>Data cleaning  </a:t>
            </a:r>
            <a:r>
              <a:rPr lang="en-US" sz="1050" dirty="0" smtClean="0">
                <a:solidFill>
                  <a:schemeClr val="tx2"/>
                </a:solidFill>
                <a:latin typeface="Calibri" panose="020F0502020204030204" pitchFamily="34" charset="0"/>
                <a:cs typeface="Calibri" panose="020F0502020204030204" pitchFamily="34" charset="0"/>
              </a:rPr>
              <a:t>and Model </a:t>
            </a:r>
            <a:r>
              <a:rPr lang="en-US" sz="1050" dirty="0">
                <a:solidFill>
                  <a:schemeClr val="tx2"/>
                </a:solidFill>
                <a:latin typeface="Calibri" panose="020F0502020204030204" pitchFamily="34" charset="0"/>
                <a:cs typeface="Calibri" panose="020F0502020204030204" pitchFamily="34" charset="0"/>
              </a:rPr>
              <a:t>Building.</a:t>
            </a:r>
          </a:p>
          <a:p>
            <a:pPr algn="l">
              <a:spcBef>
                <a:spcPts val="300"/>
              </a:spcBef>
              <a:spcAft>
                <a:spcPts val="800"/>
              </a:spcAft>
              <a:buFont typeface="Wingdings" panose="05000000000000000000" pitchFamily="2" charset="2"/>
              <a:buChar char="Ø"/>
            </a:pPr>
            <a:r>
              <a:rPr lang="en-US" sz="1050" dirty="0">
                <a:solidFill>
                  <a:schemeClr val="tx2"/>
                </a:solidFill>
                <a:latin typeface="Calibri" panose="020F0502020204030204" pitchFamily="34" charset="0"/>
                <a:cs typeface="Calibri" panose="020F0502020204030204" pitchFamily="34" charset="0"/>
              </a:rPr>
              <a:t>Hyper Parameter </a:t>
            </a:r>
            <a:r>
              <a:rPr lang="en-US" sz="1050" dirty="0" smtClean="0">
                <a:solidFill>
                  <a:schemeClr val="tx2"/>
                </a:solidFill>
                <a:latin typeface="Calibri" panose="020F0502020204030204" pitchFamily="34" charset="0"/>
                <a:cs typeface="Calibri" panose="020F0502020204030204" pitchFamily="34" charset="0"/>
              </a:rPr>
              <a:t>Tuning.</a:t>
            </a:r>
            <a:endParaRPr lang="en-US" sz="1050" dirty="0">
              <a:solidFill>
                <a:schemeClr val="tx2"/>
              </a:solidFill>
              <a:latin typeface="Calibri" panose="020F0502020204030204" pitchFamily="34" charset="0"/>
              <a:cs typeface="Calibri" panose="020F0502020204030204" pitchFamily="34" charset="0"/>
            </a:endParaRPr>
          </a:p>
          <a:p>
            <a:pPr algn="l">
              <a:spcBef>
                <a:spcPts val="300"/>
              </a:spcBef>
              <a:spcAft>
                <a:spcPts val="800"/>
              </a:spcAft>
              <a:buFont typeface="Wingdings" panose="05000000000000000000" pitchFamily="2" charset="2"/>
              <a:buChar char="Ø"/>
            </a:pPr>
            <a:r>
              <a:rPr lang="en-US" sz="1050" dirty="0">
                <a:solidFill>
                  <a:schemeClr val="tx2"/>
                </a:solidFill>
                <a:latin typeface="Calibri" panose="020F0502020204030204" pitchFamily="34" charset="0"/>
                <a:cs typeface="Calibri" panose="020F0502020204030204" pitchFamily="34" charset="0"/>
              </a:rPr>
              <a:t>Saving the model and predictions from saved best model.</a:t>
            </a:r>
          </a:p>
          <a:p>
            <a:pPr algn="l">
              <a:spcBef>
                <a:spcPts val="300"/>
              </a:spcBef>
              <a:spcAft>
                <a:spcPts val="800"/>
              </a:spcAft>
              <a:buFont typeface="Wingdings" panose="05000000000000000000" pitchFamily="2" charset="2"/>
              <a:buChar char="Ø"/>
            </a:pPr>
            <a:r>
              <a:rPr lang="en-US" sz="1050" dirty="0" smtClean="0">
                <a:solidFill>
                  <a:schemeClr val="tx2"/>
                </a:solidFill>
                <a:latin typeface="Calibri" panose="020F0502020204030204" pitchFamily="34" charset="0"/>
                <a:cs typeface="Calibri" panose="020F0502020204030204" pitchFamily="34" charset="0"/>
              </a:rPr>
              <a:t>Conclusion</a:t>
            </a:r>
            <a:endParaRPr lang="en-US" sz="1050" dirty="0">
              <a:solidFill>
                <a:schemeClr val="tx2"/>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580809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951065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09600"/>
            <a:ext cx="3935688" cy="1129048"/>
          </a:xfrm>
        </p:spPr>
        <p:txBody>
          <a:bodyPr/>
          <a:lstStyle/>
          <a:p>
            <a:pPr algn="l"/>
            <a:r>
              <a:rPr lang="en-US" dirty="0">
                <a:solidFill>
                  <a:schemeClr val="tx2"/>
                </a:solidFill>
                <a:latin typeface="Calibri" panose="020F0502020204030204" pitchFamily="34" charset="0"/>
                <a:cs typeface="Calibri" panose="020F0502020204030204" pitchFamily="34" charset="0"/>
              </a:rPr>
              <a:t>introduction</a:t>
            </a:r>
            <a:endParaRPr lang="en-IN" dirty="0"/>
          </a:p>
        </p:txBody>
      </p:sp>
      <p:pic>
        <p:nvPicPr>
          <p:cNvPr id="5" name="Picture Placeholder 4"/>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6752492" y="1893194"/>
            <a:ext cx="4609514" cy="38980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Placeholder 3"/>
          <p:cNvSpPr>
            <a:spLocks noGrp="1"/>
          </p:cNvSpPr>
          <p:nvPr>
            <p:ph type="body" sz="half" idx="2"/>
          </p:nvPr>
        </p:nvSpPr>
        <p:spPr>
          <a:xfrm>
            <a:off x="913774" y="1893194"/>
            <a:ext cx="5740244" cy="3898006"/>
          </a:xfrm>
        </p:spPr>
        <p:txBody>
          <a:bodyPr>
            <a:normAutofit fontScale="92500" lnSpcReduction="10000"/>
          </a:bodyPr>
          <a:lstStyle/>
          <a:p>
            <a:pPr algn="just"/>
            <a:r>
              <a:rPr lang="en-IN" sz="2000" cap="none" dirty="0" smtClean="0">
                <a:solidFill>
                  <a:schemeClr val="tx2"/>
                </a:solidFill>
                <a:latin typeface="Calibri" panose="020F0502020204030204" pitchFamily="34" charset="0"/>
                <a:cs typeface="Calibri" panose="020F0502020204030204" pitchFamily="34" charset="0"/>
              </a:rPr>
              <a:t>Housing </a:t>
            </a:r>
            <a:r>
              <a:rPr lang="en-IN" sz="2000" cap="none" dirty="0">
                <a:solidFill>
                  <a:schemeClr val="tx2"/>
                </a:solidFill>
                <a:latin typeface="Calibri" panose="020F0502020204030204" pitchFamily="34" charset="0"/>
                <a:cs typeface="Calibri" panose="020F0502020204030204" pitchFamily="34" charset="0"/>
              </a:rPr>
              <a:t>is one out of the 3 basic needs for human survival hence research about housing and all that relates to it can never be over emphasized. </a:t>
            </a:r>
            <a:endParaRPr lang="en-IN" sz="2000" cap="none" dirty="0" smtClean="0">
              <a:solidFill>
                <a:schemeClr val="tx2"/>
              </a:solidFill>
              <a:latin typeface="Calibri" panose="020F0502020204030204" pitchFamily="34" charset="0"/>
              <a:cs typeface="Calibri" panose="020F0502020204030204" pitchFamily="34" charset="0"/>
            </a:endParaRPr>
          </a:p>
          <a:p>
            <a:pPr algn="just"/>
            <a:r>
              <a:rPr lang="en-US" sz="2000" cap="none" dirty="0">
                <a:solidFill>
                  <a:schemeClr val="tx2"/>
                </a:solidFill>
                <a:latin typeface="Calibri" panose="020F0502020204030204" pitchFamily="34" charset="0"/>
                <a:cs typeface="Calibri" panose="020F0502020204030204" pitchFamily="34" charset="0"/>
              </a:rPr>
              <a:t>In this particular presentation we will be looking on:</a:t>
            </a:r>
          </a:p>
          <a:p>
            <a:pPr marL="742950" lvl="1" indent="-285750" algn="just">
              <a:buFont typeface="Wingdings" panose="05000000000000000000" pitchFamily="2" charset="2"/>
              <a:buChar char="Ø"/>
            </a:pPr>
            <a:r>
              <a:rPr lang="en-US" sz="2000" cap="none" dirty="0">
                <a:solidFill>
                  <a:schemeClr val="tx2"/>
                </a:solidFill>
                <a:latin typeface="Calibri" panose="020F0502020204030204" pitchFamily="34" charset="0"/>
                <a:cs typeface="Calibri" panose="020F0502020204030204" pitchFamily="34" charset="0"/>
              </a:rPr>
              <a:t>How to analyze the dataset </a:t>
            </a:r>
            <a:r>
              <a:rPr lang="en-US" sz="2000" cap="none" dirty="0" smtClean="0">
                <a:solidFill>
                  <a:schemeClr val="tx2"/>
                </a:solidFill>
                <a:latin typeface="Calibri" panose="020F0502020204030204" pitchFamily="34" charset="0"/>
                <a:cs typeface="Calibri" panose="020F0502020204030204" pitchFamily="34" charset="0"/>
              </a:rPr>
              <a:t>for housing </a:t>
            </a:r>
            <a:r>
              <a:rPr lang="en-US" sz="2000" cap="none" dirty="0">
                <a:solidFill>
                  <a:schemeClr val="tx2"/>
                </a:solidFill>
                <a:latin typeface="Calibri" panose="020F0502020204030204" pitchFamily="34" charset="0"/>
                <a:cs typeface="Calibri" panose="020F0502020204030204" pitchFamily="34" charset="0"/>
              </a:rPr>
              <a:t>price prediction.</a:t>
            </a:r>
          </a:p>
          <a:p>
            <a:pPr marL="742950" lvl="1" indent="-285750" algn="just">
              <a:buFont typeface="Wingdings" panose="05000000000000000000" pitchFamily="2" charset="2"/>
              <a:buChar char="Ø"/>
            </a:pPr>
            <a:r>
              <a:rPr lang="en-US" sz="2000" cap="none" dirty="0">
                <a:solidFill>
                  <a:schemeClr val="tx2"/>
                </a:solidFill>
                <a:latin typeface="Calibri" panose="020F0502020204030204" pitchFamily="34" charset="0"/>
                <a:cs typeface="Calibri" panose="020F0502020204030204" pitchFamily="34" charset="0"/>
              </a:rPr>
              <a:t>What are the </a:t>
            </a:r>
            <a:r>
              <a:rPr lang="en-US" sz="2000" cap="none" dirty="0" smtClean="0">
                <a:solidFill>
                  <a:schemeClr val="tx2"/>
                </a:solidFill>
                <a:latin typeface="Calibri" panose="020F0502020204030204" pitchFamily="34" charset="0"/>
                <a:cs typeface="Calibri" panose="020F0502020204030204" pitchFamily="34" charset="0"/>
              </a:rPr>
              <a:t>EDA steps </a:t>
            </a:r>
            <a:r>
              <a:rPr lang="en-US" sz="2000" cap="none" dirty="0">
                <a:solidFill>
                  <a:schemeClr val="tx2"/>
                </a:solidFill>
                <a:latin typeface="Calibri" panose="020F0502020204030204" pitchFamily="34" charset="0"/>
                <a:cs typeface="Calibri" panose="020F0502020204030204" pitchFamily="34" charset="0"/>
              </a:rPr>
              <a:t>in cleaning the dataset.</a:t>
            </a:r>
          </a:p>
          <a:p>
            <a:pPr marL="742950" lvl="1" indent="-285750" algn="just">
              <a:buFont typeface="Wingdings" panose="05000000000000000000" pitchFamily="2" charset="2"/>
              <a:buChar char="Ø"/>
            </a:pPr>
            <a:r>
              <a:rPr lang="en-US" sz="2000" cap="none" dirty="0">
                <a:solidFill>
                  <a:schemeClr val="tx2"/>
                </a:solidFill>
                <a:latin typeface="Calibri" panose="020F0502020204030204" pitchFamily="34" charset="0"/>
                <a:cs typeface="Calibri" panose="020F0502020204030204" pitchFamily="34" charset="0"/>
              </a:rPr>
              <a:t>Overall analysis on the problem.</a:t>
            </a:r>
          </a:p>
          <a:p>
            <a:pPr marL="742950" lvl="1" indent="-285750" algn="just">
              <a:buFont typeface="Wingdings" panose="05000000000000000000" pitchFamily="2" charset="2"/>
              <a:buChar char="Ø"/>
            </a:pPr>
            <a:r>
              <a:rPr lang="en-US" sz="2000" cap="none" dirty="0">
                <a:solidFill>
                  <a:schemeClr val="tx2"/>
                </a:solidFill>
                <a:latin typeface="Calibri" panose="020F0502020204030204" pitchFamily="34" charset="0"/>
                <a:cs typeface="Calibri" panose="020F0502020204030204" pitchFamily="34" charset="0"/>
              </a:rPr>
              <a:t>Model building from train dataset.</a:t>
            </a:r>
          </a:p>
          <a:p>
            <a:pPr marL="742950" lvl="1" indent="-285750" algn="just">
              <a:buFont typeface="Wingdings" panose="05000000000000000000" pitchFamily="2" charset="2"/>
              <a:buChar char="Ø"/>
            </a:pPr>
            <a:r>
              <a:rPr lang="en-US" sz="2000" cap="none" dirty="0">
                <a:solidFill>
                  <a:schemeClr val="tx2"/>
                </a:solidFill>
                <a:latin typeface="Calibri" panose="020F0502020204030204" pitchFamily="34" charset="0"/>
                <a:cs typeface="Calibri" panose="020F0502020204030204" pitchFamily="34" charset="0"/>
              </a:rPr>
              <a:t>Predicting housing price for test dataset</a:t>
            </a:r>
            <a:endParaRPr lang="en-IN" sz="2000" cap="none" dirty="0">
              <a:solidFill>
                <a:schemeClr val="tx2"/>
              </a:solidFill>
              <a:latin typeface="Calibri" panose="020F0502020204030204" pitchFamily="34" charset="0"/>
              <a:cs typeface="Calibri" panose="020F0502020204030204" pitchFamily="34" charset="0"/>
            </a:endParaRPr>
          </a:p>
          <a:p>
            <a:endParaRPr lang="en-IN" dirty="0"/>
          </a:p>
        </p:txBody>
      </p:sp>
    </p:spTree>
    <p:extLst>
      <p:ext uri="{BB962C8B-B14F-4D97-AF65-F5344CB8AC3E}">
        <p14:creationId xmlns:p14="http://schemas.microsoft.com/office/powerpoint/2010/main" val="28536689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609600"/>
            <a:ext cx="5934969" cy="704045"/>
          </a:xfrm>
        </p:spPr>
        <p:txBody>
          <a:bodyPr>
            <a:normAutofit/>
          </a:bodyPr>
          <a:lstStyle/>
          <a:p>
            <a:r>
              <a:rPr lang="en-IN" dirty="0">
                <a:solidFill>
                  <a:schemeClr val="tx2"/>
                </a:solidFill>
                <a:latin typeface="Calibri" panose="020F0502020204030204" pitchFamily="34" charset="0"/>
                <a:cs typeface="Calibri" panose="020F0502020204030204" pitchFamily="34" charset="0"/>
              </a:rPr>
              <a:t>Business Problem </a:t>
            </a:r>
            <a:r>
              <a:rPr lang="en-US" dirty="0" smtClean="0">
                <a:solidFill>
                  <a:schemeClr val="tx2"/>
                </a:solidFill>
                <a:latin typeface="Calibri" panose="020F0502020204030204" pitchFamily="34" charset="0"/>
                <a:cs typeface="Calibri" panose="020F0502020204030204" pitchFamily="34" charset="0"/>
              </a:rPr>
              <a:t>Statement</a:t>
            </a:r>
            <a:endParaRPr lang="en-IN" dirty="0"/>
          </a:p>
        </p:txBody>
      </p:sp>
      <p:sp>
        <p:nvSpPr>
          <p:cNvPr id="4" name="Text Placeholder 3"/>
          <p:cNvSpPr>
            <a:spLocks noGrp="1"/>
          </p:cNvSpPr>
          <p:nvPr>
            <p:ph type="body" sz="half" idx="2"/>
          </p:nvPr>
        </p:nvSpPr>
        <p:spPr>
          <a:xfrm>
            <a:off x="913794" y="1493950"/>
            <a:ext cx="5934949" cy="4297250"/>
          </a:xfrm>
        </p:spPr>
        <p:txBody>
          <a:bodyPr>
            <a:normAutofit fontScale="92500" lnSpcReduction="10000"/>
          </a:bodyPr>
          <a:lstStyle/>
          <a:p>
            <a:pPr lvl="0" algn="l"/>
            <a:r>
              <a:rPr lang="en-IN" cap="none" dirty="0" smtClean="0">
                <a:solidFill>
                  <a:schemeClr val="tx2"/>
                </a:solidFill>
                <a:latin typeface="Calibri" panose="020F0502020204030204" pitchFamily="34" charset="0"/>
                <a:cs typeface="Calibri" panose="020F0502020204030204" pitchFamily="34" charset="0"/>
              </a:rPr>
              <a:t>Houses are one of the necessary need of each and every person around the globe and therefore housing and real estate market is one of the markets which is one of the major contributors in the world’s economy.</a:t>
            </a:r>
          </a:p>
          <a:p>
            <a:pPr lvl="0" algn="l"/>
            <a:r>
              <a:rPr lang="en-IN" cap="none" dirty="0" smtClean="0">
                <a:solidFill>
                  <a:schemeClr val="tx2"/>
                </a:solidFill>
                <a:latin typeface="Calibri" panose="020F0502020204030204" pitchFamily="34" charset="0"/>
                <a:cs typeface="Calibri" panose="020F0502020204030204" pitchFamily="3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CSV</a:t>
            </a:r>
          </a:p>
          <a:p>
            <a:pPr lvl="0" algn="l"/>
            <a:r>
              <a:rPr lang="en-IN" cap="none" dirty="0" smtClean="0">
                <a:solidFill>
                  <a:schemeClr val="tx2"/>
                </a:solidFill>
                <a:latin typeface="Calibri" panose="020F0502020204030204" pitchFamily="34" charset="0"/>
                <a:cs typeface="Calibri" panose="020F0502020204030204" pitchFamily="3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algn="l"/>
            <a:r>
              <a:rPr lang="en-IN" cap="none" dirty="0" smtClean="0">
                <a:solidFill>
                  <a:schemeClr val="tx2"/>
                </a:solidFill>
                <a:latin typeface="Calibri" panose="020F0502020204030204" pitchFamily="34" charset="0"/>
                <a:cs typeface="Calibri" panose="020F0502020204030204" pitchFamily="34" charset="0"/>
              </a:rPr>
              <a:t>• which variables are important to predict the price of variable? </a:t>
            </a:r>
          </a:p>
          <a:p>
            <a:pPr algn="l"/>
            <a:r>
              <a:rPr lang="en-IN" cap="none" dirty="0" smtClean="0">
                <a:solidFill>
                  <a:schemeClr val="tx2"/>
                </a:solidFill>
                <a:latin typeface="Calibri" panose="020F0502020204030204" pitchFamily="34" charset="0"/>
                <a:cs typeface="Calibri" panose="020F0502020204030204" pitchFamily="34" charset="0"/>
              </a:rPr>
              <a:t>• How do these variables describe the price of the </a:t>
            </a:r>
            <a:r>
              <a:rPr lang="en-IN" cap="none" dirty="0">
                <a:solidFill>
                  <a:schemeClr val="tx2"/>
                </a:solidFill>
                <a:latin typeface="Calibri" panose="020F0502020204030204" pitchFamily="34" charset="0"/>
                <a:cs typeface="Calibri" panose="020F0502020204030204" pitchFamily="34" charset="0"/>
              </a:rPr>
              <a:t>house? </a:t>
            </a:r>
          </a:p>
        </p:txBody>
      </p:sp>
      <p:pic>
        <p:nvPicPr>
          <p:cNvPr id="5" name="Picture Placeholder 9" descr="city scape">
            <a:extLst>
              <a:ext uri="{FF2B5EF4-FFF2-40B4-BE49-F238E27FC236}">
                <a16:creationId xmlns="" xmlns:a16="http://schemas.microsoft.com/office/drawing/2014/main" id="{ABD7F97D-15E8-4032-B615-0562046B7542}"/>
              </a:ext>
            </a:extLst>
          </p:cNvPr>
          <p:cNvPicPr>
            <a:picLocks noGrp="1" noChangeAspect="1"/>
          </p:cNvPicPr>
          <p:nvPr>
            <p:ph type="pic" idx="1"/>
          </p:nvPr>
        </p:nvPicPr>
        <p:blipFill>
          <a:blip r:embed="rId2" cstate="print">
            <a:extLst>
              <a:ext uri="{28A0092B-C50C-407E-A947-70E740481C1C}">
                <a14:useLocalDpi xmlns:a14="http://schemas.microsoft.com/office/drawing/2010/main"/>
              </a:ext>
            </a:extLst>
          </a:blip>
          <a:srcRect l="18581" r="18581"/>
          <a:stretch>
            <a:fillRect/>
          </a:stretch>
        </p:blipFill>
        <p:spPr>
          <a:xfrm>
            <a:off x="7424803" y="609600"/>
            <a:ext cx="3255358" cy="5181601"/>
          </a:xfrm>
        </p:spPr>
      </p:pic>
    </p:spTree>
    <p:extLst>
      <p:ext uri="{BB962C8B-B14F-4D97-AF65-F5344CB8AC3E}">
        <p14:creationId xmlns:p14="http://schemas.microsoft.com/office/powerpoint/2010/main" val="27734480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991674"/>
            <a:ext cx="8689976" cy="759853"/>
          </a:xfrm>
        </p:spPr>
        <p:txBody>
          <a:bodyPr>
            <a:normAutofit/>
          </a:bodyPr>
          <a:lstStyle/>
          <a:p>
            <a:r>
              <a:rPr lang="en-US" dirty="0">
                <a:solidFill>
                  <a:schemeClr val="tx2"/>
                </a:solidFill>
                <a:latin typeface="Calibri" panose="020F0502020204030204" pitchFamily="34" charset="0"/>
                <a:cs typeface="Calibri" panose="020F0502020204030204" pitchFamily="34" charset="0"/>
              </a:rPr>
              <a:t>Problem Understanding</a:t>
            </a:r>
            <a:endParaRPr lang="en-IN" dirty="0"/>
          </a:p>
        </p:txBody>
      </p:sp>
      <p:sp>
        <p:nvSpPr>
          <p:cNvPr id="3" name="Subtitle 2"/>
          <p:cNvSpPr>
            <a:spLocks noGrp="1"/>
          </p:cNvSpPr>
          <p:nvPr>
            <p:ph type="subTitle" idx="1"/>
          </p:nvPr>
        </p:nvSpPr>
        <p:spPr>
          <a:xfrm>
            <a:off x="1751012" y="2073499"/>
            <a:ext cx="8689976" cy="3348507"/>
          </a:xfrm>
        </p:spPr>
        <p:txBody>
          <a:bodyPr>
            <a:normAutofit/>
          </a:bodyPr>
          <a:lstStyle/>
          <a:p>
            <a:pPr algn="just"/>
            <a:r>
              <a:rPr lang="en-IN" sz="1600" cap="none" dirty="0">
                <a:solidFill>
                  <a:schemeClr val="tx2"/>
                </a:solidFill>
                <a:latin typeface="Calibri" panose="020F0502020204030204" pitchFamily="34" charset="0"/>
                <a:cs typeface="Calibri" panose="020F0502020204030204" pitchFamily="34" charset="0"/>
              </a:rPr>
              <a:t>House price prediction, is important to drive real estate efficiency. As earlier, house prices were determined by calculating the acquiring and selling price in a locality. Therefore, the house price prediction model is very essential in filling the information gap and improve real estate efficiency</a:t>
            </a:r>
            <a:r>
              <a:rPr lang="en-IN" sz="1600" cap="none" dirty="0" smtClean="0">
                <a:solidFill>
                  <a:schemeClr val="tx2"/>
                </a:solidFill>
                <a:latin typeface="Calibri" panose="020F0502020204030204" pitchFamily="34" charset="0"/>
                <a:cs typeface="Calibri" panose="020F0502020204030204" pitchFamily="34" charset="0"/>
              </a:rPr>
              <a:t>.</a:t>
            </a:r>
          </a:p>
          <a:p>
            <a:pPr algn="just"/>
            <a:r>
              <a:rPr lang="en-IN" sz="1600" cap="none" dirty="0">
                <a:solidFill>
                  <a:schemeClr val="tx2"/>
                </a:solidFill>
                <a:latin typeface="Calibri" panose="020F0502020204030204" pitchFamily="34" charset="0"/>
                <a:cs typeface="Calibri" panose="020F0502020204030204" pitchFamily="34" charset="0"/>
              </a:rPr>
              <a:t>There are different raw data are available for real estate and applying data science to it, will move this industry at a next </a:t>
            </a:r>
            <a:r>
              <a:rPr lang="en-IN" sz="1600" cap="none" dirty="0" smtClean="0">
                <a:solidFill>
                  <a:schemeClr val="tx2"/>
                </a:solidFill>
                <a:latin typeface="Calibri" panose="020F0502020204030204" pitchFamily="34" charset="0"/>
                <a:cs typeface="Calibri" panose="020F0502020204030204" pitchFamily="34" charset="0"/>
              </a:rPr>
              <a:t>level.  We </a:t>
            </a:r>
            <a:r>
              <a:rPr lang="en-IN" sz="1600" cap="none" dirty="0">
                <a:solidFill>
                  <a:schemeClr val="tx2"/>
                </a:solidFill>
                <a:latin typeface="Calibri" panose="020F0502020204030204" pitchFamily="34" charset="0"/>
                <a:cs typeface="Calibri" panose="020F0502020204030204" pitchFamily="34" charset="0"/>
              </a:rPr>
              <a:t>can get the understanding of past, present and the future in real estate </a:t>
            </a:r>
            <a:r>
              <a:rPr lang="en-IN" sz="1600" cap="none" dirty="0" smtClean="0">
                <a:solidFill>
                  <a:schemeClr val="tx2"/>
                </a:solidFill>
                <a:latin typeface="Calibri" panose="020F0502020204030204" pitchFamily="34" charset="0"/>
                <a:cs typeface="Calibri" panose="020F0502020204030204" pitchFamily="34" charset="0"/>
              </a:rPr>
              <a:t>market </a:t>
            </a:r>
            <a:r>
              <a:rPr lang="en-IN" sz="1600" cap="none" dirty="0">
                <a:solidFill>
                  <a:schemeClr val="tx2"/>
                </a:solidFill>
                <a:latin typeface="Calibri" panose="020F0502020204030204" pitchFamily="34" charset="0"/>
                <a:cs typeface="Calibri" panose="020F0502020204030204" pitchFamily="34" charset="0"/>
              </a:rPr>
              <a:t>analysing previous market trends and price ranges, and also upcoming developments future prices will be predicted Today in fast moving world this could be a great investment for business. To beat the market there is requirement to understanding the value of data science in the field of real </a:t>
            </a:r>
            <a:r>
              <a:rPr lang="en-IN" sz="1600" cap="none" dirty="0" smtClean="0">
                <a:solidFill>
                  <a:schemeClr val="tx2"/>
                </a:solidFill>
                <a:latin typeface="Calibri" panose="020F0502020204030204" pitchFamily="34" charset="0"/>
                <a:cs typeface="Calibri" panose="020F0502020204030204" pitchFamily="34" charset="0"/>
              </a:rPr>
              <a:t>estate.</a:t>
            </a:r>
            <a:endParaRPr lang="en-IN" sz="1600" cap="none" dirty="0">
              <a:solidFill>
                <a:schemeClr val="tx2"/>
              </a:solidFill>
              <a:latin typeface="Calibri" panose="020F0502020204030204" pitchFamily="34" charset="0"/>
              <a:cs typeface="Calibri" panose="020F0502020204030204" pitchFamily="34" charset="0"/>
            </a:endParaRPr>
          </a:p>
          <a:p>
            <a:endParaRPr lang="en-IN" dirty="0"/>
          </a:p>
        </p:txBody>
      </p:sp>
    </p:spTree>
    <p:extLst>
      <p:ext uri="{BB962C8B-B14F-4D97-AF65-F5344CB8AC3E}">
        <p14:creationId xmlns:p14="http://schemas.microsoft.com/office/powerpoint/2010/main" val="29411400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913775" y="609600"/>
            <a:ext cx="5177932" cy="1038896"/>
          </a:xfrm>
        </p:spPr>
        <p:txBody>
          <a:bodyPr>
            <a:normAutofit/>
          </a:bodyPr>
          <a:lstStyle/>
          <a:p>
            <a:r>
              <a:rPr lang="en-US" dirty="0">
                <a:solidFill>
                  <a:schemeClr val="tx2"/>
                </a:solidFill>
                <a:latin typeface="Calibri" panose="020F0502020204030204" pitchFamily="34" charset="0"/>
                <a:cs typeface="Calibri" panose="020F0502020204030204" pitchFamily="34" charset="0"/>
              </a:rPr>
              <a:t>Housing Price </a:t>
            </a:r>
            <a:r>
              <a:rPr lang="en-US" dirty="0" smtClean="0">
                <a:solidFill>
                  <a:schemeClr val="tx2"/>
                </a:solidFill>
                <a:latin typeface="Calibri" panose="020F0502020204030204" pitchFamily="34" charset="0"/>
                <a:cs typeface="Calibri" panose="020F0502020204030204" pitchFamily="34" charset="0"/>
              </a:rPr>
              <a:t>Prediction?</a:t>
            </a:r>
            <a:endParaRPr lang="en-IN" dirty="0"/>
          </a:p>
        </p:txBody>
      </p:sp>
      <p:pic>
        <p:nvPicPr>
          <p:cNvPr id="5" name="Picture Placeholder 4"/>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6851560" y="2240923"/>
            <a:ext cx="3459911" cy="3361387"/>
          </a:xfrm>
          <a:prstGeom prst="rect">
            <a:avLst/>
          </a:prstGeom>
          <a:ln>
            <a:noFill/>
          </a:ln>
          <a:effectLst>
            <a:softEdge rad="112500"/>
          </a:effectLst>
        </p:spPr>
      </p:pic>
      <p:sp>
        <p:nvSpPr>
          <p:cNvPr id="13" name="Text Placeholder 12"/>
          <p:cNvSpPr>
            <a:spLocks noGrp="1"/>
          </p:cNvSpPr>
          <p:nvPr>
            <p:ph type="body" sz="half" idx="2"/>
          </p:nvPr>
        </p:nvSpPr>
        <p:spPr>
          <a:xfrm>
            <a:off x="913774" y="2240924"/>
            <a:ext cx="5512784" cy="3550276"/>
          </a:xfrm>
        </p:spPr>
        <p:txBody>
          <a:bodyPr>
            <a:noAutofit/>
          </a:bodyPr>
          <a:lstStyle/>
          <a:p>
            <a:pPr algn="l"/>
            <a:r>
              <a:rPr lang="en-US" cap="none" dirty="0">
                <a:solidFill>
                  <a:schemeClr val="tx2"/>
                </a:solidFill>
                <a:latin typeface="Calibri" panose="020F0502020204030204" pitchFamily="34" charset="0"/>
                <a:cs typeface="Calibri" panose="020F0502020204030204" pitchFamily="34" charset="0"/>
              </a:rPr>
              <a:t>Prediction house prices are expected to help people who plan to buy a house .</a:t>
            </a:r>
          </a:p>
          <a:p>
            <a:pPr algn="l"/>
            <a:r>
              <a:rPr lang="en-US" cap="none" dirty="0">
                <a:solidFill>
                  <a:schemeClr val="tx2"/>
                </a:solidFill>
                <a:latin typeface="Calibri" panose="020F0502020204030204" pitchFamily="34" charset="0"/>
                <a:cs typeface="Calibri" panose="020F0502020204030204" pitchFamily="34" charset="0"/>
              </a:rPr>
              <a:t>Predicting house prices can help to determine the selling price of a house of a particular region and can help people to find the right time to buy a home.</a:t>
            </a:r>
          </a:p>
          <a:p>
            <a:pPr algn="l"/>
            <a:r>
              <a:rPr lang="en-US" cap="none" dirty="0">
                <a:solidFill>
                  <a:schemeClr val="tx2"/>
                </a:solidFill>
                <a:latin typeface="Calibri" panose="020F0502020204030204" pitchFamily="34" charset="0"/>
                <a:cs typeface="Calibri" panose="020F0502020204030204" pitchFamily="34" charset="0"/>
              </a:rPr>
              <a:t>House Price Prediction using machine learning, our task is to use data from the </a:t>
            </a:r>
            <a:r>
              <a:rPr lang="en-IN" cap="none" dirty="0">
                <a:solidFill>
                  <a:schemeClr val="tx2"/>
                </a:solidFill>
                <a:latin typeface="Calibri" panose="020F0502020204030204" pitchFamily="34" charset="0"/>
                <a:cs typeface="Calibri" panose="020F0502020204030204" pitchFamily="34" charset="0"/>
              </a:rPr>
              <a:t>Australia </a:t>
            </a:r>
            <a:r>
              <a:rPr lang="en-US" cap="none" dirty="0">
                <a:solidFill>
                  <a:schemeClr val="tx2"/>
                </a:solidFill>
                <a:latin typeface="Calibri" panose="020F0502020204030204" pitchFamily="34" charset="0"/>
                <a:cs typeface="Calibri" panose="020F0502020204030204" pitchFamily="34" charset="0"/>
              </a:rPr>
              <a:t>census to create a machine learning model to predict house prices in the </a:t>
            </a:r>
            <a:r>
              <a:rPr lang="en-US" cap="none" dirty="0" smtClean="0">
                <a:solidFill>
                  <a:schemeClr val="tx2"/>
                </a:solidFill>
                <a:latin typeface="Calibri" panose="020F0502020204030204" pitchFamily="34" charset="0"/>
                <a:cs typeface="Calibri" panose="020F0502020204030204" pitchFamily="34" charset="0"/>
              </a:rPr>
              <a:t>country. </a:t>
            </a:r>
            <a:r>
              <a:rPr lang="en-US" cap="none" dirty="0">
                <a:solidFill>
                  <a:schemeClr val="tx2"/>
                </a:solidFill>
                <a:latin typeface="Calibri" panose="020F0502020204030204" pitchFamily="34" charset="0"/>
                <a:cs typeface="Calibri" panose="020F0502020204030204" pitchFamily="34" charset="0"/>
              </a:rPr>
              <a:t>The data includes features such as population</a:t>
            </a:r>
            <a:r>
              <a:rPr lang="en-US" cap="none" dirty="0" smtClean="0">
                <a:solidFill>
                  <a:schemeClr val="tx2"/>
                </a:solidFill>
                <a:latin typeface="Calibri" panose="020F0502020204030204" pitchFamily="34" charset="0"/>
                <a:cs typeface="Calibri" panose="020F0502020204030204" pitchFamily="34" charset="0"/>
              </a:rPr>
              <a:t>, geographical condition, </a:t>
            </a:r>
            <a:r>
              <a:rPr lang="en-US" cap="none" dirty="0">
                <a:solidFill>
                  <a:schemeClr val="tx2"/>
                </a:solidFill>
                <a:latin typeface="Calibri" panose="020F0502020204030204" pitchFamily="34" charset="0"/>
                <a:cs typeface="Calibri" panose="020F0502020204030204" pitchFamily="34" charset="0"/>
              </a:rPr>
              <a:t>median income, and median house prices for each block group in </a:t>
            </a:r>
            <a:r>
              <a:rPr lang="en-IN" cap="none" dirty="0">
                <a:solidFill>
                  <a:schemeClr val="tx2"/>
                </a:solidFill>
                <a:latin typeface="Calibri" panose="020F0502020204030204" pitchFamily="34" charset="0"/>
                <a:cs typeface="Calibri" panose="020F0502020204030204" pitchFamily="34" charset="0"/>
              </a:rPr>
              <a:t>Australia</a:t>
            </a:r>
            <a:r>
              <a:rPr lang="en-US" dirty="0" smtClean="0"/>
              <a:t>.</a:t>
            </a:r>
            <a:endParaRPr lang="en-IN" dirty="0"/>
          </a:p>
        </p:txBody>
      </p:sp>
    </p:spTree>
    <p:extLst>
      <p:ext uri="{BB962C8B-B14F-4D97-AF65-F5344CB8AC3E}">
        <p14:creationId xmlns:p14="http://schemas.microsoft.com/office/powerpoint/2010/main" val="6340037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09600"/>
            <a:ext cx="5499904" cy="1322231"/>
          </a:xfrm>
        </p:spPr>
        <p:txBody>
          <a:bodyPr/>
          <a:lstStyle/>
          <a:p>
            <a:r>
              <a:rPr lang="en-US" dirty="0">
                <a:solidFill>
                  <a:schemeClr val="tx2"/>
                </a:solidFill>
                <a:latin typeface="Calibri" panose="020F0502020204030204" pitchFamily="34" charset="0"/>
                <a:cs typeface="Calibri" panose="020F0502020204030204" pitchFamily="34" charset="0"/>
              </a:rPr>
              <a:t>Exploratory data analysis</a:t>
            </a:r>
            <a:r>
              <a:rPr lang="en-US" dirty="0" smtClean="0">
                <a:solidFill>
                  <a:schemeClr val="tx2"/>
                </a:solidFill>
                <a:latin typeface="Calibri" panose="020F0502020204030204" pitchFamily="34" charset="0"/>
                <a:cs typeface="Calibri" panose="020F0502020204030204" pitchFamily="34" charset="0"/>
              </a:rPr>
              <a:t>.</a:t>
            </a:r>
            <a:endParaRPr lang="en-IN" dirty="0"/>
          </a:p>
        </p:txBody>
      </p:sp>
      <p:pic>
        <p:nvPicPr>
          <p:cNvPr id="22" name="Content Placeholder 21"/>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7031864" y="2632851"/>
            <a:ext cx="3477297" cy="28406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Placeholder 3"/>
          <p:cNvSpPr>
            <a:spLocks noGrp="1"/>
          </p:cNvSpPr>
          <p:nvPr>
            <p:ph type="body" sz="half" idx="2"/>
          </p:nvPr>
        </p:nvSpPr>
        <p:spPr>
          <a:xfrm>
            <a:off x="913774" y="2632852"/>
            <a:ext cx="5667330" cy="3158348"/>
          </a:xfrm>
        </p:spPr>
        <p:txBody>
          <a:bodyPr>
            <a:normAutofit/>
          </a:bodyPr>
          <a:lstStyle/>
          <a:p>
            <a:pPr algn="l"/>
            <a:r>
              <a:rPr lang="en-US" b="1" cap="none" dirty="0">
                <a:solidFill>
                  <a:schemeClr val="tx2"/>
                </a:solidFill>
                <a:latin typeface="Calibri" panose="020F0502020204030204" pitchFamily="34" charset="0"/>
                <a:cs typeface="Calibri" panose="020F0502020204030204" pitchFamily="34" charset="0"/>
              </a:rPr>
              <a:t>Steps </a:t>
            </a:r>
            <a:r>
              <a:rPr lang="en-US" b="1" cap="none" dirty="0" smtClean="0">
                <a:solidFill>
                  <a:schemeClr val="tx2"/>
                </a:solidFill>
                <a:latin typeface="Calibri" panose="020F0502020204030204" pitchFamily="34" charset="0"/>
                <a:cs typeface="Calibri" panose="020F0502020204030204" pitchFamily="34" charset="0"/>
              </a:rPr>
              <a:t>Involved:</a:t>
            </a:r>
            <a:endParaRPr lang="en-US" b="1" cap="none" dirty="0">
              <a:solidFill>
                <a:schemeClr val="tx2"/>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Importing the required packages into our python environment</a:t>
            </a: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Importing the house price data and do some EDA on it</a:t>
            </a: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Data Visualization on the house price data</a:t>
            </a: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Feature Selection &amp; Data Split</a:t>
            </a: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Modeling the data using the algorithms</a:t>
            </a:r>
          </a:p>
          <a:p>
            <a:pPr marL="285750" indent="-285750" algn="l">
              <a:buFont typeface="Wingdings" panose="05000000000000000000" pitchFamily="2" charset="2"/>
              <a:buChar char="v"/>
            </a:pPr>
            <a:r>
              <a:rPr lang="en-US" cap="none" dirty="0">
                <a:solidFill>
                  <a:schemeClr val="tx2"/>
                </a:solidFill>
                <a:latin typeface="Calibri" panose="020F0502020204030204" pitchFamily="34" charset="0"/>
                <a:cs typeface="Calibri" panose="020F0502020204030204" pitchFamily="34" charset="0"/>
              </a:rPr>
              <a:t>Evaluating the built model using the evaluation metrics</a:t>
            </a:r>
          </a:p>
          <a:p>
            <a:endParaRPr lang="en-IN" dirty="0"/>
          </a:p>
        </p:txBody>
      </p:sp>
    </p:spTree>
    <p:extLst>
      <p:ext uri="{BB962C8B-B14F-4D97-AF65-F5344CB8AC3E}">
        <p14:creationId xmlns:p14="http://schemas.microsoft.com/office/powerpoint/2010/main" val="4195393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latin typeface="Calibri" panose="020F0502020204030204" pitchFamily="34" charset="0"/>
                <a:cs typeface="Calibri" panose="020F0502020204030204" pitchFamily="34" charset="0"/>
              </a:rPr>
              <a:t>Exploratory data analysis.</a:t>
            </a:r>
            <a:endParaRPr lang="en-IN" dirty="0"/>
          </a:p>
        </p:txBody>
      </p:sp>
      <p:sp>
        <p:nvSpPr>
          <p:cNvPr id="3" name="Content Placeholder 2"/>
          <p:cNvSpPr>
            <a:spLocks noGrp="1"/>
          </p:cNvSpPr>
          <p:nvPr>
            <p:ph sz="quarter" idx="13"/>
          </p:nvPr>
        </p:nvSpPr>
        <p:spPr>
          <a:xfrm>
            <a:off x="913774" y="2034862"/>
            <a:ext cx="10363826" cy="3979572"/>
          </a:xfrm>
        </p:spPr>
        <p:txBody>
          <a:bodyPr>
            <a:noAutofit/>
          </a:bodyPr>
          <a:lstStyle/>
          <a:p>
            <a:r>
              <a:rPr lang="en-IN" sz="1600" cap="none" dirty="0">
                <a:solidFill>
                  <a:schemeClr val="tx2"/>
                </a:solidFill>
                <a:latin typeface="Calibri" panose="020F0502020204030204" pitchFamily="34" charset="0"/>
                <a:cs typeface="Calibri" panose="020F0502020204030204" pitchFamily="34" charset="0"/>
              </a:rPr>
              <a:t>This is the </a:t>
            </a:r>
            <a:r>
              <a:rPr lang="en-US" sz="1600" cap="none" dirty="0">
                <a:solidFill>
                  <a:schemeClr val="tx2"/>
                </a:solidFill>
                <a:latin typeface="Calibri" panose="020F0502020204030204" pitchFamily="34" charset="0"/>
                <a:cs typeface="Calibri" panose="020F0502020204030204" pitchFamily="34" charset="0"/>
              </a:rPr>
              <a:t>Importing </a:t>
            </a:r>
            <a:r>
              <a:rPr lang="en-IN" sz="1600" cap="none" dirty="0">
                <a:solidFill>
                  <a:schemeClr val="tx2"/>
                </a:solidFill>
                <a:latin typeface="Calibri" panose="020F0502020204030204" pitchFamily="34" charset="0"/>
                <a:cs typeface="Calibri" panose="020F0502020204030204" pitchFamily="34" charset="0"/>
              </a:rPr>
              <a:t>section shows the exploration done on the dataset, which is what motivated the use of the algorithm.</a:t>
            </a:r>
          </a:p>
          <a:p>
            <a:r>
              <a:rPr lang="en-IN" sz="1600" cap="none" dirty="0">
                <a:solidFill>
                  <a:schemeClr val="tx2"/>
                </a:solidFill>
                <a:latin typeface="Calibri" panose="020F0502020204030204" pitchFamily="34" charset="0"/>
                <a:cs typeface="Calibri" panose="020F0502020204030204" pitchFamily="34" charset="0"/>
              </a:rPr>
              <a:t>Is there a significant relationship between sale price and building's age?</a:t>
            </a:r>
          </a:p>
          <a:p>
            <a:r>
              <a:rPr lang="en-IN" sz="1600" cap="none" dirty="0">
                <a:solidFill>
                  <a:schemeClr val="tx2"/>
                </a:solidFill>
                <a:latin typeface="Calibri" panose="020F0502020204030204" pitchFamily="34" charset="0"/>
                <a:cs typeface="Calibri" panose="020F0502020204030204" pitchFamily="34" charset="0"/>
              </a:rPr>
              <a:t>What is the sale price distribution based on the overall quality of the house?</a:t>
            </a:r>
          </a:p>
          <a:p>
            <a:r>
              <a:rPr lang="en-IN" sz="1600" cap="none" dirty="0">
                <a:solidFill>
                  <a:schemeClr val="tx2"/>
                </a:solidFill>
                <a:latin typeface="Calibri" panose="020F0502020204030204" pitchFamily="34" charset="0"/>
                <a:cs typeface="Calibri" panose="020F0502020204030204" pitchFamily="34" charset="0"/>
              </a:rPr>
              <a:t>What categories of house (based on age built) have the highest sale price? </a:t>
            </a:r>
          </a:p>
          <a:p>
            <a:r>
              <a:rPr lang="en-IN" sz="1600" cap="none" dirty="0">
                <a:solidFill>
                  <a:schemeClr val="tx2"/>
                </a:solidFill>
                <a:latin typeface="Calibri" panose="020F0502020204030204" pitchFamily="34" charset="0"/>
                <a:cs typeface="Calibri" panose="020F0502020204030204" pitchFamily="34" charset="0"/>
              </a:rPr>
              <a:t>Sale Price versus Month it was sold. </a:t>
            </a:r>
          </a:p>
          <a:p>
            <a:r>
              <a:rPr lang="en-IN" sz="1600" cap="none" dirty="0">
                <a:solidFill>
                  <a:schemeClr val="tx2"/>
                </a:solidFill>
                <a:latin typeface="Calibri" panose="020F0502020204030204" pitchFamily="34" charset="0"/>
                <a:cs typeface="Calibri" panose="020F0502020204030204" pitchFamily="34" charset="0"/>
              </a:rPr>
              <a:t>What sale type has the highest sale price? There are 9 different types of sales type that was considered against the sale price</a:t>
            </a:r>
          </a:p>
          <a:p>
            <a:r>
              <a:rPr lang="en-IN" sz="1600" cap="none" dirty="0">
                <a:solidFill>
                  <a:schemeClr val="tx2"/>
                </a:solidFill>
                <a:latin typeface="Calibri" panose="020F0502020204030204" pitchFamily="34" charset="0"/>
                <a:cs typeface="Calibri" panose="020F0502020204030204" pitchFamily="34" charset="0"/>
              </a:rPr>
              <a:t>At what price will people buy more even with garage attached? </a:t>
            </a:r>
          </a:p>
          <a:p>
            <a:r>
              <a:rPr lang="en-IN" sz="1600" cap="none" dirty="0">
                <a:solidFill>
                  <a:schemeClr val="tx2"/>
                </a:solidFill>
                <a:latin typeface="Calibri" panose="020F0502020204030204" pitchFamily="34" charset="0"/>
                <a:cs typeface="Calibri" panose="020F0502020204030204" pitchFamily="34" charset="0"/>
              </a:rPr>
              <a:t>Sales per seasons. The probability of people buying houses?</a:t>
            </a:r>
          </a:p>
        </p:txBody>
      </p:sp>
    </p:spTree>
    <p:extLst>
      <p:ext uri="{BB962C8B-B14F-4D97-AF65-F5344CB8AC3E}">
        <p14:creationId xmlns:p14="http://schemas.microsoft.com/office/powerpoint/2010/main" val="9142468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609600"/>
            <a:ext cx="10364452" cy="1180563"/>
          </a:xfrm>
        </p:spPr>
        <p:txBody>
          <a:bodyPr/>
          <a:lstStyle/>
          <a:p>
            <a:r>
              <a:rPr lang="en-US" dirty="0">
                <a:solidFill>
                  <a:schemeClr val="tx2"/>
                </a:solidFill>
                <a:latin typeface="Calibri" panose="020F0502020204030204" pitchFamily="34" charset="0"/>
                <a:cs typeface="Calibri" panose="020F0502020204030204" pitchFamily="34" charset="0"/>
              </a:rPr>
              <a:t>Visualizations</a:t>
            </a:r>
            <a:endParaRPr lang="en-IN" dirty="0"/>
          </a:p>
        </p:txBody>
      </p:sp>
      <p:sp>
        <p:nvSpPr>
          <p:cNvPr id="5" name="Text Placeholder 4"/>
          <p:cNvSpPr>
            <a:spLocks noGrp="1"/>
          </p:cNvSpPr>
          <p:nvPr>
            <p:ph type="body" idx="1"/>
          </p:nvPr>
        </p:nvSpPr>
        <p:spPr>
          <a:xfrm>
            <a:off x="913774" y="2021983"/>
            <a:ext cx="3298976" cy="553792"/>
          </a:xfrm>
        </p:spPr>
        <p:txBody>
          <a:bodyPr/>
          <a:lstStyle/>
          <a:p>
            <a:r>
              <a:rPr lang="en-US" sz="1600" cap="none" dirty="0">
                <a:solidFill>
                  <a:schemeClr val="tx2"/>
                </a:solidFill>
                <a:latin typeface="Calibri" panose="020F0502020204030204" pitchFamily="34" charset="0"/>
                <a:cs typeface="Calibri" panose="020F0502020204030204" pitchFamily="34" charset="0"/>
              </a:rPr>
              <a:t>identify the zoning area of the properties</a:t>
            </a:r>
            <a:endParaRPr lang="en-IN" sz="1600" cap="none" dirty="0">
              <a:solidFill>
                <a:schemeClr val="tx2"/>
              </a:solidFill>
              <a:latin typeface="Calibri" panose="020F0502020204030204" pitchFamily="34" charset="0"/>
              <a:cs typeface="Calibri" panose="020F0502020204030204" pitchFamily="34" charset="0"/>
            </a:endParaRPr>
          </a:p>
        </p:txBody>
      </p:sp>
      <p:pic>
        <p:nvPicPr>
          <p:cNvPr id="11" name="Picture 10"/>
          <p:cNvPicPr>
            <a:picLocks noChangeAspect="1"/>
          </p:cNvPicPr>
          <p:nvPr/>
        </p:nvPicPr>
        <p:blipFill>
          <a:blip r:embed="rId2"/>
          <a:stretch>
            <a:fillRect/>
          </a:stretch>
        </p:blipFill>
        <p:spPr>
          <a:xfrm>
            <a:off x="913774" y="2575775"/>
            <a:ext cx="3298975" cy="3240711"/>
          </a:xfrm>
          <a:prstGeom prst="rect">
            <a:avLst/>
          </a:prstGeom>
        </p:spPr>
      </p:pic>
      <p:sp>
        <p:nvSpPr>
          <p:cNvPr id="8" name="Text Placeholder 7"/>
          <p:cNvSpPr>
            <a:spLocks noGrp="1"/>
          </p:cNvSpPr>
          <p:nvPr>
            <p:ph type="body" sz="half" idx="15"/>
          </p:nvPr>
        </p:nvSpPr>
        <p:spPr/>
        <p:txBody>
          <a:bodyPr/>
          <a:lstStyle/>
          <a:p>
            <a:r>
              <a:rPr lang="en-IN" dirty="0" smtClean="0"/>
              <a:t> </a:t>
            </a:r>
            <a:endParaRPr lang="en-IN" dirty="0"/>
          </a:p>
        </p:txBody>
      </p:sp>
      <p:sp>
        <p:nvSpPr>
          <p:cNvPr id="6" name="Text Placeholder 5"/>
          <p:cNvSpPr>
            <a:spLocks noGrp="1"/>
          </p:cNvSpPr>
          <p:nvPr>
            <p:ph type="body" sz="quarter" idx="3"/>
          </p:nvPr>
        </p:nvSpPr>
        <p:spPr>
          <a:xfrm>
            <a:off x="4452389" y="1790163"/>
            <a:ext cx="3291521" cy="785612"/>
          </a:xfrm>
        </p:spPr>
        <p:txBody>
          <a:bodyPr/>
          <a:lstStyle/>
          <a:p>
            <a:r>
              <a:rPr lang="en-IN" sz="1600" cap="none" dirty="0" smtClean="0">
                <a:solidFill>
                  <a:schemeClr val="tx2"/>
                </a:solidFill>
                <a:latin typeface="Calibri" panose="020F0502020204030204" pitchFamily="34" charset="0"/>
                <a:cs typeface="Calibri" panose="020F0502020204030204" pitchFamily="34" charset="0"/>
              </a:rPr>
              <a:t>Neighbourhoods</a:t>
            </a:r>
            <a:r>
              <a:rPr lang="en-IN" dirty="0" smtClean="0"/>
              <a:t>	</a:t>
            </a:r>
            <a:endParaRPr lang="en-IN" dirty="0"/>
          </a:p>
        </p:txBody>
      </p:sp>
      <p:sp>
        <p:nvSpPr>
          <p:cNvPr id="9" name="Text Placeholder 8"/>
          <p:cNvSpPr>
            <a:spLocks noGrp="1"/>
          </p:cNvSpPr>
          <p:nvPr>
            <p:ph type="body" sz="half" idx="16"/>
          </p:nvPr>
        </p:nvSpPr>
        <p:spPr/>
        <p:txBody>
          <a:bodyPr/>
          <a:lstStyle/>
          <a:p>
            <a:r>
              <a:rPr lang="en-IN" dirty="0" smtClean="0"/>
              <a:t> </a:t>
            </a:r>
            <a:endParaRPr lang="en-IN" dirty="0"/>
          </a:p>
        </p:txBody>
      </p:sp>
      <p:sp>
        <p:nvSpPr>
          <p:cNvPr id="7" name="Text Placeholder 6"/>
          <p:cNvSpPr>
            <a:spLocks noGrp="1"/>
          </p:cNvSpPr>
          <p:nvPr>
            <p:ph type="body" sz="quarter" idx="13"/>
          </p:nvPr>
        </p:nvSpPr>
        <p:spPr>
          <a:xfrm>
            <a:off x="7973298" y="2021984"/>
            <a:ext cx="3304928" cy="553792"/>
          </a:xfrm>
        </p:spPr>
        <p:txBody>
          <a:bodyPr/>
          <a:lstStyle/>
          <a:p>
            <a:r>
              <a:rPr lang="en-IN" sz="1600" cap="none" dirty="0" smtClean="0">
                <a:solidFill>
                  <a:schemeClr val="tx2"/>
                </a:solidFill>
                <a:latin typeface="Calibri" panose="020F0502020204030204" pitchFamily="34" charset="0"/>
                <a:cs typeface="Calibri" panose="020F0502020204030204" pitchFamily="34" charset="0"/>
              </a:rPr>
              <a:t>Sales Price </a:t>
            </a:r>
            <a:r>
              <a:rPr lang="en-IN" sz="1600" cap="none" dirty="0">
                <a:solidFill>
                  <a:schemeClr val="tx2"/>
                </a:solidFill>
                <a:latin typeface="Calibri" panose="020F0502020204030204" pitchFamily="34" charset="0"/>
                <a:cs typeface="Calibri" panose="020F0502020204030204" pitchFamily="34" charset="0"/>
              </a:rPr>
              <a:t>pre year</a:t>
            </a:r>
          </a:p>
        </p:txBody>
      </p:sp>
      <p:sp>
        <p:nvSpPr>
          <p:cNvPr id="10" name="Text Placeholder 9"/>
          <p:cNvSpPr>
            <a:spLocks noGrp="1"/>
          </p:cNvSpPr>
          <p:nvPr>
            <p:ph type="body" sz="half" idx="17"/>
          </p:nvPr>
        </p:nvSpPr>
        <p:spPr/>
        <p:txBody>
          <a:bodyPr/>
          <a:lstStyle/>
          <a:p>
            <a:r>
              <a:rPr lang="en-IN" dirty="0" smtClean="0"/>
              <a:t> </a:t>
            </a:r>
            <a:endParaRPr lang="en-IN" dirty="0"/>
          </a:p>
        </p:txBody>
      </p:sp>
      <p:pic>
        <p:nvPicPr>
          <p:cNvPr id="12" name="Picture 11"/>
          <p:cNvPicPr>
            <a:picLocks noChangeAspect="1"/>
          </p:cNvPicPr>
          <p:nvPr/>
        </p:nvPicPr>
        <p:blipFill>
          <a:blip r:embed="rId3"/>
          <a:stretch>
            <a:fillRect/>
          </a:stretch>
        </p:blipFill>
        <p:spPr>
          <a:xfrm>
            <a:off x="4435090" y="2575775"/>
            <a:ext cx="3308820" cy="3215425"/>
          </a:xfrm>
          <a:prstGeom prst="rect">
            <a:avLst/>
          </a:prstGeom>
        </p:spPr>
      </p:pic>
      <p:pic>
        <p:nvPicPr>
          <p:cNvPr id="13" name="Picture 12"/>
          <p:cNvPicPr>
            <a:picLocks noChangeAspect="1"/>
          </p:cNvPicPr>
          <p:nvPr/>
        </p:nvPicPr>
        <p:blipFill>
          <a:blip r:embed="rId4"/>
          <a:stretch>
            <a:fillRect/>
          </a:stretch>
        </p:blipFill>
        <p:spPr>
          <a:xfrm>
            <a:off x="7973298" y="2575775"/>
            <a:ext cx="3076775" cy="3153577"/>
          </a:xfrm>
          <a:prstGeom prst="rect">
            <a:avLst/>
          </a:prstGeom>
        </p:spPr>
      </p:pic>
    </p:spTree>
    <p:extLst>
      <p:ext uri="{BB962C8B-B14F-4D97-AF65-F5344CB8AC3E}">
        <p14:creationId xmlns:p14="http://schemas.microsoft.com/office/powerpoint/2010/main" val="1041560872"/>
      </p:ext>
    </p:extLst>
  </p:cSld>
  <p:clrMapOvr>
    <a:masterClrMapping/>
  </p:clrMapOvr>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270</TotalTime>
  <Words>1244</Words>
  <Application>Microsoft Office PowerPoint</Application>
  <PresentationFormat>Widescreen</PresentationFormat>
  <Paragraphs>108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Tw Cen MT</vt:lpstr>
      <vt:lpstr>Wingdings</vt:lpstr>
      <vt:lpstr>Droplet</vt:lpstr>
      <vt:lpstr> </vt:lpstr>
      <vt:lpstr>Housing Project</vt:lpstr>
      <vt:lpstr>introduction</vt:lpstr>
      <vt:lpstr>Business Problem Statement</vt:lpstr>
      <vt:lpstr>Problem Understanding</vt:lpstr>
      <vt:lpstr>Housing Price Prediction?</vt:lpstr>
      <vt:lpstr>Exploratory data analysis.</vt:lpstr>
      <vt:lpstr>Exploratory data analysis.</vt:lpstr>
      <vt:lpstr>Visualizations</vt:lpstr>
      <vt:lpstr>Analysis</vt:lpstr>
      <vt:lpstr>Relationship between the target variable and the variables that are positively correlated with it.  I have used different plot for each pair of categorical features that shows the relation with the median sale price for all the sub categories in each categorical feature.</vt:lpstr>
      <vt:lpstr>Observations</vt:lpstr>
      <vt:lpstr>Data cleaning  </vt:lpstr>
      <vt:lpstr>Model Building</vt:lpstr>
      <vt:lpstr>Model Building  Algorithms </vt:lpstr>
      <vt:lpstr>PowerPoint Presentation</vt:lpstr>
      <vt:lpstr>Cross validation &amp; Hyper Parameter Tuning.</vt:lpstr>
      <vt:lpstr>Saving the model and predictions from saved best model.</vt:lpstr>
      <vt:lpstr>Conclusion</vt:lpstr>
      <vt:lpstr>PowerPoint Presentation</vt:lpstr>
    </vt:vector>
  </TitlesOfParts>
  <Company>home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28</cp:revision>
  <dcterms:created xsi:type="dcterms:W3CDTF">2022-03-17T04:57:28Z</dcterms:created>
  <dcterms:modified xsi:type="dcterms:W3CDTF">2022-03-17T09:46:09Z</dcterms:modified>
</cp:coreProperties>
</file>

<file path=docProps/thumbnail.jpeg>
</file>